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9" r:id="rId5"/>
    <p:sldId id="260" r:id="rId6"/>
    <p:sldId id="261" r:id="rId7"/>
    <p:sldId id="262" r:id="rId8"/>
    <p:sldId id="263" r:id="rId9"/>
    <p:sldId id="264" r:id="rId10"/>
    <p:sldId id="265" r:id="rId11"/>
    <p:sldId id="266" r:id="rId12"/>
    <p:sldId id="269" r:id="rId13"/>
    <p:sldId id="270" r:id="rId14"/>
    <p:sldId id="267" r:id="rId15"/>
    <p:sldId id="268" r:id="rId16"/>
    <p:sldId id="34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7" autoAdjust="0"/>
    <p:restoredTop sz="94660"/>
  </p:normalViewPr>
  <p:slideViewPr>
    <p:cSldViewPr snapToGrid="0">
      <p:cViewPr varScale="1">
        <p:scale>
          <a:sx n="54" d="100"/>
          <a:sy n="54" d="100"/>
        </p:scale>
        <p:origin x="77" y="2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C21D-2D1E-3A35-73EE-012EE87F4D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79B5715-042E-F799-141F-1185883FA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57FFC9D-2048-C484-6D98-31DA3AFDD5F5}"/>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5" name="Footer Placeholder 4">
            <a:extLst>
              <a:ext uri="{FF2B5EF4-FFF2-40B4-BE49-F238E27FC236}">
                <a16:creationId xmlns:a16="http://schemas.microsoft.com/office/drawing/2014/main" id="{204AA93A-1C6A-8402-3E9E-45AC2F5E728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620E68B-F4E1-7B9B-4E5F-9FAF81A4FC5B}"/>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181321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4498-D85D-9B37-9DBC-8BD47E587FF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DE5A06-64F0-AD53-A196-903A7DD247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424A0DC-0D37-6AC4-816D-9879D3EE42CB}"/>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5" name="Footer Placeholder 4">
            <a:extLst>
              <a:ext uri="{FF2B5EF4-FFF2-40B4-BE49-F238E27FC236}">
                <a16:creationId xmlns:a16="http://schemas.microsoft.com/office/drawing/2014/main" id="{FCC2B844-C882-908D-16D5-231865E8A3D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AB82729-1149-7C60-DA9B-A0959290E649}"/>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426242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E93AF8-65D5-EFBD-EDC9-D6554D3CB7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4E06F30-096C-9108-1CB3-1F09F7D377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E49E14-632A-2B68-56E7-A3353F1BF712}"/>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5" name="Footer Placeholder 4">
            <a:extLst>
              <a:ext uri="{FF2B5EF4-FFF2-40B4-BE49-F238E27FC236}">
                <a16:creationId xmlns:a16="http://schemas.microsoft.com/office/drawing/2014/main" id="{EEB86C18-35B3-ED5C-37A9-69EE9B14978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053C902-1627-0635-330E-49075EF903BD}"/>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308306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391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2126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37755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88843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88998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12826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97074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7046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2ED6-DAD8-6B5F-2A85-3F65B102A3B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E07F06A-98AF-3140-345F-A9C381DC6A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9E78439-2224-286B-71CB-0C7726E6C85D}"/>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5" name="Footer Placeholder 4">
            <a:extLst>
              <a:ext uri="{FF2B5EF4-FFF2-40B4-BE49-F238E27FC236}">
                <a16:creationId xmlns:a16="http://schemas.microsoft.com/office/drawing/2014/main" id="{B5EB2EAE-22CA-278D-E45B-EB4050A118C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BB5F474-070C-60A1-0AD2-29BBAE424759}"/>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3843235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30776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49545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7BED47F-5A73-4AD3-A92A-419A148F9584}" type="datetimeFigureOut">
              <a:rPr lang="en-CA">
                <a:solidFill>
                  <a:prstClr val="black">
                    <a:tint val="75000"/>
                  </a:prstClr>
                </a:solidFill>
              </a:rPr>
              <a:pPr/>
              <a:t>2024-10-08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D8E9AE6-F261-46D2-B8D1-ED2878373F73}"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110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63DE7-E58A-673F-9492-A2E1EAB780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729BD34-1DE8-0328-4D02-D571E20DF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80405-BB71-F048-5E04-3154C7ADF2D2}"/>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5" name="Footer Placeholder 4">
            <a:extLst>
              <a:ext uri="{FF2B5EF4-FFF2-40B4-BE49-F238E27FC236}">
                <a16:creationId xmlns:a16="http://schemas.microsoft.com/office/drawing/2014/main" id="{B8B6E786-87CA-D695-0A64-CE073824EB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86DD25D-A380-F385-9A23-3B2DD5BB6998}"/>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210426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9E158-E3F5-5834-EF87-87E781F1EAE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0B55376-6527-F8F5-B485-C1FB964BD4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7EB18BA-C0AA-D0BC-6D93-89901A3B49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179512-6DB8-E739-2D63-3BB7E8F97290}"/>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6" name="Footer Placeholder 5">
            <a:extLst>
              <a:ext uri="{FF2B5EF4-FFF2-40B4-BE49-F238E27FC236}">
                <a16:creationId xmlns:a16="http://schemas.microsoft.com/office/drawing/2014/main" id="{0ED62AF2-AB50-82DC-C929-64C8E9C172E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71E6C01-087E-4D98-FA13-81802D685D0A}"/>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194454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7BF0-4011-61F3-3215-6092CA9581B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78D255F-A4F7-5732-9D1C-D544811C09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42A89-11CF-03AE-306F-22D563F7EB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49DF974-AE71-AE13-41EA-1B6E140323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481424-7A8A-4463-8F4E-CE0555E644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EAD09A6-1012-BBBF-661E-4D9506A2D4E9}"/>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8" name="Footer Placeholder 7">
            <a:extLst>
              <a:ext uri="{FF2B5EF4-FFF2-40B4-BE49-F238E27FC236}">
                <a16:creationId xmlns:a16="http://schemas.microsoft.com/office/drawing/2014/main" id="{B717281B-B933-DC1A-11C8-2B32C605E9E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2EC5BEA-B7B4-691E-389A-C3A4274AA969}"/>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780598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4748-4682-C69B-1E19-1424D7D67F5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9448497-0CBE-F51B-129F-BD1C67888534}"/>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4" name="Footer Placeholder 3">
            <a:extLst>
              <a:ext uri="{FF2B5EF4-FFF2-40B4-BE49-F238E27FC236}">
                <a16:creationId xmlns:a16="http://schemas.microsoft.com/office/drawing/2014/main" id="{B0500D91-8AD0-9990-2C05-A5C84359404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B19A18A-6A36-BAA1-5318-79D6700B425D}"/>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933289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36FA3-E079-4ABF-EA6A-FA29B0D23A49}"/>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3" name="Footer Placeholder 2">
            <a:extLst>
              <a:ext uri="{FF2B5EF4-FFF2-40B4-BE49-F238E27FC236}">
                <a16:creationId xmlns:a16="http://schemas.microsoft.com/office/drawing/2014/main" id="{C29B43AC-3161-0001-3F5F-D3465BA7380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DB56C92-E34A-0B45-3FD2-344A3112EEC5}"/>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2985533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E4D88-EC32-6DCB-A06B-6B7A01D71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FE00772-C2AC-C513-7925-A88B3F8F94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6377270-803F-2838-B712-5470502789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8E7704-7842-8D75-ABB7-1E39E463BBC0}"/>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6" name="Footer Placeholder 5">
            <a:extLst>
              <a:ext uri="{FF2B5EF4-FFF2-40B4-BE49-F238E27FC236}">
                <a16:creationId xmlns:a16="http://schemas.microsoft.com/office/drawing/2014/main" id="{D6771596-6CB8-2DD6-13DA-8995E3E099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7E7077E-5265-484A-B44F-0EFA6D56B6EC}"/>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2879010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5E23-2C28-D70C-BCDC-49AE1304A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EC5B1CD-39DB-2CDB-CAEB-B8F63D5E7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BB1D6B2-F91A-7D79-784D-C14060F678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F1E48E-91F4-6DCC-8BD6-CF32FE3CBF55}"/>
              </a:ext>
            </a:extLst>
          </p:cNvPr>
          <p:cNvSpPr>
            <a:spLocks noGrp="1"/>
          </p:cNvSpPr>
          <p:nvPr>
            <p:ph type="dt" sz="half" idx="10"/>
          </p:nvPr>
        </p:nvSpPr>
        <p:spPr/>
        <p:txBody>
          <a:bodyPr/>
          <a:lstStyle/>
          <a:p>
            <a:fld id="{E5355909-D7FB-4024-ABE2-6E69A7EC1E23}" type="datetimeFigureOut">
              <a:rPr lang="en-CA" smtClean="0"/>
              <a:t>2024-10-08</a:t>
            </a:fld>
            <a:endParaRPr lang="en-CA"/>
          </a:p>
        </p:txBody>
      </p:sp>
      <p:sp>
        <p:nvSpPr>
          <p:cNvPr id="6" name="Footer Placeholder 5">
            <a:extLst>
              <a:ext uri="{FF2B5EF4-FFF2-40B4-BE49-F238E27FC236}">
                <a16:creationId xmlns:a16="http://schemas.microsoft.com/office/drawing/2014/main" id="{BD249992-2898-9991-47B9-1F3991A5173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71A77D9-F0AF-F93E-7FA7-0B05B628078B}"/>
              </a:ext>
            </a:extLst>
          </p:cNvPr>
          <p:cNvSpPr>
            <a:spLocks noGrp="1"/>
          </p:cNvSpPr>
          <p:nvPr>
            <p:ph type="sldNum" sz="quarter" idx="12"/>
          </p:nvPr>
        </p:nvSpPr>
        <p:spPr/>
        <p:txBody>
          <a:bodyPr/>
          <a:lstStyle/>
          <a:p>
            <a:fld id="{9957B0F3-418A-4EDA-B241-CF4AFF8D2166}" type="slidenum">
              <a:rPr lang="en-CA" smtClean="0"/>
              <a:t>‹#›</a:t>
            </a:fld>
            <a:endParaRPr lang="en-CA"/>
          </a:p>
        </p:txBody>
      </p:sp>
    </p:spTree>
    <p:extLst>
      <p:ext uri="{BB962C8B-B14F-4D97-AF65-F5344CB8AC3E}">
        <p14:creationId xmlns:p14="http://schemas.microsoft.com/office/powerpoint/2010/main" val="1934913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45204-7101-9845-58C0-BE71A1C77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2690409-BA37-EFE2-F821-FB845C6693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1C9057-9172-9975-8FBD-F136E9B7B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55909-D7FB-4024-ABE2-6E69A7EC1E23}" type="datetimeFigureOut">
              <a:rPr lang="en-CA" smtClean="0"/>
              <a:t>2024-10-08</a:t>
            </a:fld>
            <a:endParaRPr lang="en-CA"/>
          </a:p>
        </p:txBody>
      </p:sp>
      <p:sp>
        <p:nvSpPr>
          <p:cNvPr id="5" name="Footer Placeholder 4">
            <a:extLst>
              <a:ext uri="{FF2B5EF4-FFF2-40B4-BE49-F238E27FC236}">
                <a16:creationId xmlns:a16="http://schemas.microsoft.com/office/drawing/2014/main" id="{814F06D9-DDF2-1DE5-0633-CA0DE573C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6EDFA89-95D3-47EC-93A0-BC3FF98BED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7B0F3-418A-4EDA-B241-CF4AFF8D2166}" type="slidenum">
              <a:rPr lang="en-CA" smtClean="0"/>
              <a:t>‹#›</a:t>
            </a:fld>
            <a:endParaRPr lang="en-CA"/>
          </a:p>
        </p:txBody>
      </p:sp>
    </p:spTree>
    <p:extLst>
      <p:ext uri="{BB962C8B-B14F-4D97-AF65-F5344CB8AC3E}">
        <p14:creationId xmlns:p14="http://schemas.microsoft.com/office/powerpoint/2010/main" val="4102287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ED47F-5A73-4AD3-A92A-419A148F9584}" type="datetimeFigureOut">
              <a:rPr lang="en-CA" smtClean="0">
                <a:solidFill>
                  <a:prstClr val="black">
                    <a:tint val="75000"/>
                  </a:prstClr>
                </a:solidFill>
              </a:rPr>
              <a:pPr/>
              <a:t>2024-10-08</a:t>
            </a:fld>
            <a:endParaRPr lang="en-CA">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E9AE6-F261-46D2-B8D1-ED2878373F73}"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57839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juniperlaw.ca/" TargetMode="External"/><Relationship Id="rId7" Type="http://schemas.openxmlformats.org/officeDocument/2006/relationships/image" Target="../media/image11.png"/><Relationship Id="rId2" Type="http://schemas.openxmlformats.org/officeDocument/2006/relationships/hyperlink" Target="mailto:jamie@juniperlaw.ca" TargetMode="Externa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C6967F-7E61-3846-D22D-7CA4FAE622B9}"/>
              </a:ext>
            </a:extLst>
          </p:cNvPr>
          <p:cNvSpPr>
            <a:spLocks noGrp="1"/>
          </p:cNvSpPr>
          <p:nvPr>
            <p:ph type="title"/>
          </p:nvPr>
        </p:nvSpPr>
        <p:spPr>
          <a:xfrm>
            <a:off x="5243513" y="365125"/>
            <a:ext cx="6110287" cy="5719152"/>
          </a:xfrm>
        </p:spPr>
        <p:txBody>
          <a:bodyPr>
            <a:normAutofit/>
          </a:bodyPr>
          <a:lstStyle/>
          <a:p>
            <a:pPr algn="ctr"/>
            <a:r>
              <a:rPr lang="en-CA" sz="5400" dirty="0"/>
              <a:t>Law </a:t>
            </a:r>
            <a:br>
              <a:rPr lang="en-CA" sz="5400" dirty="0"/>
            </a:br>
            <a:r>
              <a:rPr lang="en-CA" sz="5400" dirty="0"/>
              <a:t>and the </a:t>
            </a:r>
            <a:br>
              <a:rPr lang="en-CA" sz="5400" dirty="0"/>
            </a:br>
            <a:r>
              <a:rPr lang="en-CA" sz="5400" dirty="0"/>
              <a:t>Urban Forest:</a:t>
            </a:r>
            <a:br>
              <a:rPr lang="en-CA" sz="5400" dirty="0"/>
            </a:br>
            <a:r>
              <a:rPr lang="en-CA" sz="5400" dirty="0"/>
              <a:t>Protecting </a:t>
            </a:r>
            <a:br>
              <a:rPr lang="en-CA" sz="5400" dirty="0"/>
            </a:br>
            <a:r>
              <a:rPr lang="en-CA" sz="5400" dirty="0"/>
              <a:t>City </a:t>
            </a:r>
            <a:br>
              <a:rPr lang="en-CA" sz="5400" dirty="0"/>
            </a:br>
            <a:r>
              <a:rPr lang="en-CA" sz="5400" dirty="0"/>
              <a:t>Trees</a:t>
            </a:r>
          </a:p>
        </p:txBody>
      </p:sp>
      <p:pic>
        <p:nvPicPr>
          <p:cNvPr id="9" name="Content Placeholder 8">
            <a:extLst>
              <a:ext uri="{FF2B5EF4-FFF2-40B4-BE49-F238E27FC236}">
                <a16:creationId xmlns:a16="http://schemas.microsoft.com/office/drawing/2014/main" id="{CF30E4F9-3864-3580-8A45-A59CF09DD4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57251" y="857251"/>
            <a:ext cx="6858001" cy="5143499"/>
          </a:xfrm>
        </p:spPr>
      </p:pic>
    </p:spTree>
    <p:extLst>
      <p:ext uri="{BB962C8B-B14F-4D97-AF65-F5344CB8AC3E}">
        <p14:creationId xmlns:p14="http://schemas.microsoft.com/office/powerpoint/2010/main" val="2641414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A9EA4F-78F1-4ABE-1A22-C22E6AD8E5DC}"/>
              </a:ext>
            </a:extLst>
          </p:cNvPr>
          <p:cNvSpPr>
            <a:spLocks noGrp="1"/>
          </p:cNvSpPr>
          <p:nvPr>
            <p:ph sz="half" idx="1"/>
          </p:nvPr>
        </p:nvSpPr>
        <p:spPr>
          <a:xfrm>
            <a:off x="838200" y="828675"/>
            <a:ext cx="9505950" cy="5348288"/>
          </a:xfrm>
        </p:spPr>
        <p:txBody>
          <a:bodyPr>
            <a:normAutofit lnSpcReduction="10000"/>
          </a:bodyPr>
          <a:lstStyle/>
          <a:p>
            <a:pPr marL="0" indent="0">
              <a:buNone/>
            </a:pPr>
            <a:r>
              <a:rPr lang="en-CA" sz="3600" dirty="0"/>
              <a:t>Halifax</a:t>
            </a:r>
          </a:p>
          <a:p>
            <a:pPr marL="0" indent="0">
              <a:buNone/>
            </a:pPr>
            <a:endParaRPr lang="en-CA" sz="1000" dirty="0"/>
          </a:p>
          <a:p>
            <a:pPr marL="0" indent="0">
              <a:buNone/>
            </a:pPr>
            <a:r>
              <a:rPr lang="en-CA" dirty="0"/>
              <a:t>No restrictions on cutting trees on private land</a:t>
            </a:r>
          </a:p>
          <a:p>
            <a:pPr marL="0" indent="0">
              <a:buNone/>
            </a:pPr>
            <a:endParaRPr lang="en-CA" sz="1000" dirty="0"/>
          </a:p>
          <a:p>
            <a:pPr marL="0" indent="0">
              <a:buNone/>
            </a:pPr>
            <a:r>
              <a:rPr lang="en-CA" dirty="0"/>
              <a:t>Public land tree bylaw:</a:t>
            </a:r>
          </a:p>
          <a:p>
            <a:pPr>
              <a:buFontTx/>
              <a:buChar char="-"/>
            </a:pPr>
            <a:r>
              <a:rPr lang="en-CA" dirty="0"/>
              <a:t>Prohibition on cutting and harming trees unless authorized</a:t>
            </a:r>
          </a:p>
          <a:p>
            <a:pPr>
              <a:buFontTx/>
              <a:buChar char="-"/>
            </a:pPr>
            <a:r>
              <a:rPr lang="en-CA" dirty="0"/>
              <a:t>Requirement for new plantings plus $</a:t>
            </a:r>
          </a:p>
          <a:p>
            <a:pPr>
              <a:buFontTx/>
              <a:buChar char="-"/>
            </a:pPr>
            <a:r>
              <a:rPr lang="en-CA" dirty="0"/>
              <a:t>Must protect trees near work that is not being removed</a:t>
            </a:r>
          </a:p>
          <a:p>
            <a:pPr>
              <a:buFontTx/>
              <a:buChar char="-"/>
            </a:pPr>
            <a:endParaRPr lang="en-CA" sz="1100" dirty="0"/>
          </a:p>
          <a:p>
            <a:pPr marL="0" indent="0">
              <a:buNone/>
            </a:pPr>
            <a:r>
              <a:rPr lang="en-CA" dirty="0"/>
              <a:t>Halifax Charter: </a:t>
            </a:r>
          </a:p>
          <a:p>
            <a:pPr marL="0" indent="0">
              <a:buNone/>
            </a:pPr>
            <a:r>
              <a:rPr lang="en-CA" dirty="0"/>
              <a:t>- Enables Halifax to remove dead, dying, diseased and dangerous trees on public and private land</a:t>
            </a:r>
          </a:p>
        </p:txBody>
      </p:sp>
    </p:spTree>
    <p:extLst>
      <p:ext uri="{BB962C8B-B14F-4D97-AF65-F5344CB8AC3E}">
        <p14:creationId xmlns:p14="http://schemas.microsoft.com/office/powerpoint/2010/main" val="160316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82C605F-6978-E4B8-B942-81D943DEA2BA}"/>
              </a:ext>
            </a:extLst>
          </p:cNvPr>
          <p:cNvPicPr>
            <a:picLocks noGrp="1" noChangeAspect="1"/>
          </p:cNvPicPr>
          <p:nvPr>
            <p:ph idx="1"/>
          </p:nvPr>
        </p:nvPicPr>
        <p:blipFill>
          <a:blip r:embed="rId2"/>
          <a:stretch>
            <a:fillRect/>
          </a:stretch>
        </p:blipFill>
        <p:spPr>
          <a:xfrm>
            <a:off x="2009775" y="63104"/>
            <a:ext cx="8172450" cy="6794896"/>
          </a:xfrm>
          <a:prstGeom prst="rect">
            <a:avLst/>
          </a:prstGeom>
        </p:spPr>
      </p:pic>
    </p:spTree>
    <p:extLst>
      <p:ext uri="{BB962C8B-B14F-4D97-AF65-F5344CB8AC3E}">
        <p14:creationId xmlns:p14="http://schemas.microsoft.com/office/powerpoint/2010/main" val="2156479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45D253-930B-1A62-EFC4-D1274093CD9B}"/>
              </a:ext>
            </a:extLst>
          </p:cNvPr>
          <p:cNvSpPr>
            <a:spLocks noGrp="1"/>
          </p:cNvSpPr>
          <p:nvPr>
            <p:ph type="title"/>
          </p:nvPr>
        </p:nvSpPr>
        <p:spPr>
          <a:xfrm>
            <a:off x="414338" y="365125"/>
            <a:ext cx="10939462" cy="792163"/>
          </a:xfrm>
        </p:spPr>
        <p:txBody>
          <a:bodyPr>
            <a:normAutofit fontScale="90000"/>
          </a:bodyPr>
          <a:lstStyle/>
          <a:p>
            <a:r>
              <a:rPr lang="en-CA" dirty="0"/>
              <a:t>On-line Myths? (statements below = 100% hogwash)</a:t>
            </a:r>
          </a:p>
        </p:txBody>
      </p:sp>
      <p:sp>
        <p:nvSpPr>
          <p:cNvPr id="6" name="Content Placeholder 5">
            <a:extLst>
              <a:ext uri="{FF2B5EF4-FFF2-40B4-BE49-F238E27FC236}">
                <a16:creationId xmlns:a16="http://schemas.microsoft.com/office/drawing/2014/main" id="{B1E217DA-6F8E-628F-D3E9-2D9D36E7A292}"/>
              </a:ext>
            </a:extLst>
          </p:cNvPr>
          <p:cNvSpPr>
            <a:spLocks noGrp="1"/>
          </p:cNvSpPr>
          <p:nvPr>
            <p:ph idx="1"/>
          </p:nvPr>
        </p:nvSpPr>
        <p:spPr>
          <a:xfrm>
            <a:off x="838200" y="1314450"/>
            <a:ext cx="10515600" cy="5178425"/>
          </a:xfrm>
        </p:spPr>
        <p:txBody>
          <a:bodyPr>
            <a:normAutofit/>
          </a:bodyPr>
          <a:lstStyle/>
          <a:p>
            <a:pPr marL="0" indent="0">
              <a:buNone/>
            </a:pPr>
            <a:r>
              <a:rPr lang="en-CA" dirty="0"/>
              <a:t>Tree Service Halifax (tree-cutting company)</a:t>
            </a:r>
          </a:p>
          <a:p>
            <a:pPr marL="0" indent="0">
              <a:lnSpc>
                <a:spcPct val="107000"/>
              </a:lnSpc>
              <a:spcAft>
                <a:spcPts val="800"/>
              </a:spcAft>
              <a:buNone/>
            </a:pP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“When it comes to trees, you can count on Halifax is one of the most green-minded cities in Nova Scotia.</a:t>
            </a:r>
            <a:br>
              <a:rPr lang="en-CA" sz="2400" kern="100" dirty="0">
                <a:effectLst/>
                <a:latin typeface="Calibri" panose="020F0502020204030204" pitchFamily="34" charset="0"/>
                <a:ea typeface="Calibri" panose="020F0502020204030204" pitchFamily="34" charset="0"/>
                <a:cs typeface="Times New Roman" panose="02020603050405020304" pitchFamily="18" charset="0"/>
              </a:rPr>
            </a:b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But do you need a permit to cut down a tree in Halifax?</a:t>
            </a:r>
          </a:p>
          <a:p>
            <a:pPr marL="0" indent="0">
              <a:lnSpc>
                <a:spcPct val="107000"/>
              </a:lnSpc>
              <a:spcAft>
                <a:spcPts val="800"/>
              </a:spcAft>
              <a:buNone/>
            </a:pP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The answer is yes. In fact, the city of Halifax requires all tree removal permit holders to obtain a permit from the city.</a:t>
            </a:r>
          </a:p>
          <a:p>
            <a:pPr marL="0" indent="0">
              <a:lnSpc>
                <a:spcPct val="107000"/>
              </a:lnSpc>
              <a:spcAft>
                <a:spcPts val="800"/>
              </a:spcAft>
              <a:buNone/>
            </a:pP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Tree removals are a fairly common activity in Halifax. The city has over 5,000 trees, and it is estimated that more than 70 percent of them will need to be removed during the next 20 years. The city of Halifax requires permits for all tree removals. When you remove a tree, you must have a permit from the city. </a:t>
            </a: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The permit </a:t>
            </a:r>
            <a:r>
              <a:rPr lang="fr-CA" sz="2400" kern="100" dirty="0" err="1">
                <a:effectLst/>
                <a:latin typeface="Calibri" panose="020F0502020204030204" pitchFamily="34" charset="0"/>
                <a:ea typeface="Calibri" panose="020F0502020204030204" pitchFamily="34" charset="0"/>
                <a:cs typeface="Times New Roman" panose="02020603050405020304" pitchFamily="18" charset="0"/>
              </a:rPr>
              <a:t>costs</a:t>
            </a: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 $150</a:t>
            </a:r>
            <a:r>
              <a:rPr lang="en-CA" sz="2400" kern="100" dirty="0">
                <a:latin typeface="Calibri" panose="020F0502020204030204" pitchFamily="34" charset="0"/>
                <a:ea typeface="Calibri" panose="020F0502020204030204" pitchFamily="34" charset="0"/>
                <a:cs typeface="Times New Roman" panose="02020603050405020304" pitchFamily="18" charset="0"/>
              </a:rPr>
              <a:t>”</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dirty="0"/>
          </a:p>
        </p:txBody>
      </p:sp>
    </p:spTree>
    <p:extLst>
      <p:ext uri="{BB962C8B-B14F-4D97-AF65-F5344CB8AC3E}">
        <p14:creationId xmlns:p14="http://schemas.microsoft.com/office/powerpoint/2010/main" val="3382449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E00162-30B4-953B-CBDE-ADB40B2665E3}"/>
              </a:ext>
            </a:extLst>
          </p:cNvPr>
          <p:cNvSpPr>
            <a:spLocks noGrp="1"/>
          </p:cNvSpPr>
          <p:nvPr>
            <p:ph sz="half" idx="1"/>
          </p:nvPr>
        </p:nvSpPr>
        <p:spPr>
          <a:xfrm>
            <a:off x="838199" y="857250"/>
            <a:ext cx="9491663" cy="5629275"/>
          </a:xfrm>
        </p:spPr>
        <p:txBody>
          <a:bodyPr>
            <a:normAutofit fontScale="92500"/>
          </a:bodyPr>
          <a:lstStyle/>
          <a:p>
            <a:pPr marL="0" indent="0">
              <a:buNone/>
            </a:pPr>
            <a:r>
              <a:rPr lang="en-CA" dirty="0"/>
              <a:t>Quiz!  Urban Trees and the Common Law</a:t>
            </a:r>
          </a:p>
          <a:p>
            <a:pPr marL="0" indent="0">
              <a:buNone/>
            </a:pPr>
            <a:endParaRPr lang="en-CA" sz="1000" dirty="0"/>
          </a:p>
          <a:p>
            <a:pPr marL="514350" indent="-514350">
              <a:buAutoNum type="arabicPeriod"/>
            </a:pPr>
            <a:r>
              <a:rPr lang="en-CA" dirty="0"/>
              <a:t>You planted a tree 20 years ago on your property.  Now it’s grown so that a bit of the trunk of the tree touches on the boundary between you and your neighbour.  Can you cut down the tree?</a:t>
            </a:r>
          </a:p>
          <a:p>
            <a:pPr marL="514350" indent="-514350">
              <a:buAutoNum type="arabicPeriod"/>
            </a:pPr>
            <a:endParaRPr lang="en-CA" sz="1000" dirty="0"/>
          </a:p>
          <a:p>
            <a:pPr marL="514350" indent="-514350">
              <a:buAutoNum type="arabicPeriod"/>
            </a:pPr>
            <a:r>
              <a:rPr lang="en-CA" dirty="0"/>
              <a:t>A tree your neighbour planted has grown so that its branches overhang your property.  Can you cut these branches?</a:t>
            </a:r>
          </a:p>
          <a:p>
            <a:pPr marL="514350" indent="-514350">
              <a:buAutoNum type="arabicPeriod"/>
            </a:pPr>
            <a:endParaRPr lang="en-CA" sz="1000" dirty="0"/>
          </a:p>
          <a:p>
            <a:pPr marL="514350" indent="-514350">
              <a:buAutoNum type="arabicPeriod"/>
            </a:pPr>
            <a:r>
              <a:rPr lang="en-CA" dirty="0"/>
              <a:t>The tree above is an apple tree.  Can you pick apples from the branches over-hanging your property? What if the apples fall onto your land, whose apples are they?</a:t>
            </a:r>
          </a:p>
          <a:p>
            <a:pPr marL="514350" indent="-514350">
              <a:buAutoNum type="arabicPeriod"/>
            </a:pPr>
            <a:endParaRPr lang="en-CA" sz="900" dirty="0"/>
          </a:p>
          <a:p>
            <a:pPr marL="514350" indent="-514350">
              <a:buAutoNum type="arabicPeriod"/>
            </a:pPr>
            <a:r>
              <a:rPr lang="en-CA" dirty="0"/>
              <a:t>A branch from a tree on your property falls and damages your neighbour’s house.  Are you liable for the damage?</a:t>
            </a:r>
          </a:p>
        </p:txBody>
      </p:sp>
    </p:spTree>
    <p:extLst>
      <p:ext uri="{BB962C8B-B14F-4D97-AF65-F5344CB8AC3E}">
        <p14:creationId xmlns:p14="http://schemas.microsoft.com/office/powerpoint/2010/main" val="2832613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5D57E5-9C07-86FF-EF96-B2B1F83A6F0F}"/>
              </a:ext>
            </a:extLst>
          </p:cNvPr>
          <p:cNvSpPr>
            <a:spLocks noGrp="1"/>
          </p:cNvSpPr>
          <p:nvPr>
            <p:ph sz="half" idx="1"/>
          </p:nvPr>
        </p:nvSpPr>
        <p:spPr>
          <a:xfrm>
            <a:off x="838200" y="1825625"/>
            <a:ext cx="9005888" cy="4351338"/>
          </a:xfrm>
        </p:spPr>
        <p:txBody>
          <a:bodyPr/>
          <a:lstStyle/>
          <a:p>
            <a:pPr marL="0" indent="0">
              <a:buNone/>
            </a:pPr>
            <a:r>
              <a:rPr lang="en-CA" dirty="0"/>
              <a:t>“It may be, and probably is, generally a very unneighbourly act to cut down the branches of overhanging trees unless they are really doing some substantial harm.  The case is a very common one; such trees constantly do overhang…”</a:t>
            </a:r>
          </a:p>
          <a:p>
            <a:pPr marL="0" indent="0">
              <a:buNone/>
            </a:pPr>
            <a:r>
              <a:rPr lang="en-CA" dirty="0"/>
              <a:t> </a:t>
            </a:r>
            <a:r>
              <a:rPr lang="en-CA" i="1" dirty="0"/>
              <a:t>Lemmon v Hebb</a:t>
            </a:r>
            <a:r>
              <a:rPr lang="en-CA" dirty="0"/>
              <a:t>, House of Lords, 1895</a:t>
            </a:r>
          </a:p>
        </p:txBody>
      </p:sp>
    </p:spTree>
    <p:extLst>
      <p:ext uri="{BB962C8B-B14F-4D97-AF65-F5344CB8AC3E}">
        <p14:creationId xmlns:p14="http://schemas.microsoft.com/office/powerpoint/2010/main" val="2792971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9536" y="836712"/>
            <a:ext cx="8229600" cy="1440160"/>
          </a:xfrm>
        </p:spPr>
        <p:txBody>
          <a:bodyPr>
            <a:normAutofit/>
          </a:bodyPr>
          <a:lstStyle/>
          <a:p>
            <a:r>
              <a:rPr lang="en-CA" sz="5400" dirty="0"/>
              <a:t>Thanks!</a:t>
            </a:r>
          </a:p>
        </p:txBody>
      </p:sp>
      <p:sp>
        <p:nvSpPr>
          <p:cNvPr id="6" name="Content Placeholder 5"/>
          <p:cNvSpPr>
            <a:spLocks noGrp="1"/>
          </p:cNvSpPr>
          <p:nvPr>
            <p:ph sz="half" idx="2"/>
          </p:nvPr>
        </p:nvSpPr>
        <p:spPr>
          <a:xfrm>
            <a:off x="6172200" y="2747096"/>
            <a:ext cx="4038600" cy="2050056"/>
          </a:xfrm>
        </p:spPr>
        <p:txBody>
          <a:bodyPr/>
          <a:lstStyle/>
          <a:p>
            <a:pPr marL="0" indent="0">
              <a:buNone/>
            </a:pPr>
            <a:r>
              <a:rPr lang="en-CA" dirty="0"/>
              <a:t>Jamie Simpson</a:t>
            </a:r>
          </a:p>
          <a:p>
            <a:pPr marL="0" indent="0">
              <a:buNone/>
            </a:pPr>
            <a:r>
              <a:rPr lang="en-CA" dirty="0">
                <a:hlinkClick r:id="rId2"/>
              </a:rPr>
              <a:t>jamie@juniperlaw.ca</a:t>
            </a:r>
            <a:endParaRPr lang="en-CA" dirty="0"/>
          </a:p>
          <a:p>
            <a:pPr marL="0" indent="0">
              <a:buNone/>
            </a:pPr>
            <a:r>
              <a:rPr lang="en-CA" dirty="0">
                <a:hlinkClick r:id="rId3"/>
              </a:rPr>
              <a:t>www.juniperlaw.ca</a:t>
            </a:r>
            <a:endParaRPr lang="en-CA" dirty="0"/>
          </a:p>
          <a:p>
            <a:pPr marL="0" indent="0">
              <a:buNone/>
            </a:pPr>
            <a:endParaRPr lang="en-CA" dirty="0"/>
          </a:p>
        </p:txBody>
      </p:sp>
      <p:grpSp>
        <p:nvGrpSpPr>
          <p:cNvPr id="8" name="Group 7"/>
          <p:cNvGrpSpPr>
            <a:grpSpLocks/>
          </p:cNvGrpSpPr>
          <p:nvPr/>
        </p:nvGrpSpPr>
        <p:grpSpPr bwMode="auto">
          <a:xfrm>
            <a:off x="2285698" y="2276872"/>
            <a:ext cx="3450262" cy="2212557"/>
            <a:chOff x="9920" y="-688"/>
            <a:chExt cx="2320" cy="1501"/>
          </a:xfrm>
        </p:grpSpPr>
        <p:sp>
          <p:nvSpPr>
            <p:cNvPr id="9" name="Rectangle 8"/>
            <p:cNvSpPr>
              <a:spLocks noChangeArrowheads="1"/>
            </p:cNvSpPr>
            <p:nvPr/>
          </p:nvSpPr>
          <p:spPr bwMode="auto">
            <a:xfrm>
              <a:off x="9929" y="315"/>
              <a:ext cx="2311" cy="146"/>
            </a:xfrm>
            <a:prstGeom prst="rect">
              <a:avLst/>
            </a:prstGeom>
            <a:solidFill>
              <a:srgbClr val="78879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defRPr/>
              </a:pPr>
              <a:endParaRPr lang="en-CA" kern="0">
                <a:solidFill>
                  <a:sysClr val="windowText" lastClr="000000"/>
                </a:solidFill>
                <a:latin typeface="Calibri"/>
              </a:endParaRPr>
            </a:p>
          </p:txBody>
        </p:sp>
        <p:sp>
          <p:nvSpPr>
            <p:cNvPr id="10" name="Rectangle 9"/>
            <p:cNvSpPr>
              <a:spLocks noChangeArrowheads="1"/>
            </p:cNvSpPr>
            <p:nvPr/>
          </p:nvSpPr>
          <p:spPr bwMode="auto">
            <a:xfrm>
              <a:off x="9929" y="461"/>
              <a:ext cx="2311" cy="352"/>
            </a:xfrm>
            <a:prstGeom prst="rect">
              <a:avLst/>
            </a:prstGeom>
            <a:solidFill>
              <a:srgbClr val="71863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defRPr/>
              </a:pPr>
              <a:endParaRPr lang="en-CA" kern="0">
                <a:solidFill>
                  <a:sysClr val="windowText" lastClr="000000"/>
                </a:solidFill>
                <a:latin typeface="Calibri"/>
              </a:endParaRP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0" y="-445"/>
              <a:ext cx="204"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7" y="-363"/>
              <a:ext cx="236"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54" y="-369"/>
              <a:ext cx="232"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5"/>
            <p:cNvSpPr>
              <a:spLocks/>
            </p:cNvSpPr>
            <p:nvPr/>
          </p:nvSpPr>
          <p:spPr bwMode="auto">
            <a:xfrm>
              <a:off x="10848" y="-369"/>
              <a:ext cx="558" cy="378"/>
            </a:xfrm>
            <a:custGeom>
              <a:avLst/>
              <a:gdLst>
                <a:gd name="T0" fmla="+- 0 11108 10848"/>
                <a:gd name="T1" fmla="*/ T0 w 558"/>
                <a:gd name="T2" fmla="+- 0 -277 -369"/>
                <a:gd name="T3" fmla="*/ -277 h 378"/>
                <a:gd name="T4" fmla="+- 0 11089 10848"/>
                <a:gd name="T5" fmla="*/ T4 w 558"/>
                <a:gd name="T6" fmla="+- 0 -321 -369"/>
                <a:gd name="T7" fmla="*/ -321 h 378"/>
                <a:gd name="T8" fmla="+- 0 11067 10848"/>
                <a:gd name="T9" fmla="*/ T8 w 558"/>
                <a:gd name="T10" fmla="+- 0 -346 -369"/>
                <a:gd name="T11" fmla="*/ -346 h 378"/>
                <a:gd name="T12" fmla="+- 0 11051 10848"/>
                <a:gd name="T13" fmla="*/ T12 w 558"/>
                <a:gd name="T14" fmla="+- 0 -197 -369"/>
                <a:gd name="T15" fmla="*/ -197 h 378"/>
                <a:gd name="T16" fmla="+- 0 11042 10848"/>
                <a:gd name="T17" fmla="*/ T16 w 558"/>
                <a:gd name="T18" fmla="+- 0 -151 -369"/>
                <a:gd name="T19" fmla="*/ -151 h 378"/>
                <a:gd name="T20" fmla="+- 0 10997 10848"/>
                <a:gd name="T21" fmla="*/ T20 w 558"/>
                <a:gd name="T22" fmla="+- 0 -103 -369"/>
                <a:gd name="T23" fmla="*/ -103 h 378"/>
                <a:gd name="T24" fmla="+- 0 10938 10848"/>
                <a:gd name="T25" fmla="*/ T24 w 558"/>
                <a:gd name="T26" fmla="+- 0 -108 -369"/>
                <a:gd name="T27" fmla="*/ -108 h 378"/>
                <a:gd name="T28" fmla="+- 0 10905 10848"/>
                <a:gd name="T29" fmla="*/ T28 w 558"/>
                <a:gd name="T30" fmla="+- 0 -144 -369"/>
                <a:gd name="T31" fmla="*/ -144 h 378"/>
                <a:gd name="T32" fmla="+- 0 10912 10848"/>
                <a:gd name="T33" fmla="*/ T32 w 558"/>
                <a:gd name="T34" fmla="+- 0 -298 -369"/>
                <a:gd name="T35" fmla="*/ -298 h 378"/>
                <a:gd name="T36" fmla="+- 0 10942 10848"/>
                <a:gd name="T37" fmla="*/ T36 w 558"/>
                <a:gd name="T38" fmla="+- 0 -322 -369"/>
                <a:gd name="T39" fmla="*/ -322 h 378"/>
                <a:gd name="T40" fmla="+- 0 10990 10848"/>
                <a:gd name="T41" fmla="*/ T40 w 558"/>
                <a:gd name="T42" fmla="+- 0 -331 -369"/>
                <a:gd name="T43" fmla="*/ -331 h 378"/>
                <a:gd name="T44" fmla="+- 0 11031 10848"/>
                <a:gd name="T45" fmla="*/ T44 w 558"/>
                <a:gd name="T46" fmla="+- 0 -301 -369"/>
                <a:gd name="T47" fmla="*/ -301 h 378"/>
                <a:gd name="T48" fmla="+- 0 11046 10848"/>
                <a:gd name="T49" fmla="*/ T48 w 558"/>
                <a:gd name="T50" fmla="+- 0 -263 -369"/>
                <a:gd name="T51" fmla="*/ -263 h 378"/>
                <a:gd name="T52" fmla="+- 0 11051 10848"/>
                <a:gd name="T53" fmla="*/ T52 w 558"/>
                <a:gd name="T54" fmla="+- 0 -221 -369"/>
                <a:gd name="T55" fmla="*/ -221 h 378"/>
                <a:gd name="T56" fmla="+- 0 11038 10848"/>
                <a:gd name="T57" fmla="*/ T56 w 558"/>
                <a:gd name="T58" fmla="+- 0 -363 -369"/>
                <a:gd name="T59" fmla="*/ -363 h 378"/>
                <a:gd name="T60" fmla="+- 0 10992 10848"/>
                <a:gd name="T61" fmla="*/ T60 w 558"/>
                <a:gd name="T62" fmla="+- 0 -369 -369"/>
                <a:gd name="T63" fmla="*/ -369 h 378"/>
                <a:gd name="T64" fmla="+- 0 10935 10848"/>
                <a:gd name="T65" fmla="*/ T64 w 558"/>
                <a:gd name="T66" fmla="+- 0 -342 -369"/>
                <a:gd name="T67" fmla="*/ -342 h 378"/>
                <a:gd name="T68" fmla="+- 0 10903 10848"/>
                <a:gd name="T69" fmla="*/ T68 w 558"/>
                <a:gd name="T70" fmla="+- 0 -306 -369"/>
                <a:gd name="T71" fmla="*/ -306 h 378"/>
                <a:gd name="T72" fmla="+- 0 10903 10848"/>
                <a:gd name="T73" fmla="*/ T72 w 558"/>
                <a:gd name="T74" fmla="+- 0 9 -369"/>
                <a:gd name="T75" fmla="*/ 9 h 378"/>
                <a:gd name="T76" fmla="+- 0 10925 10848"/>
                <a:gd name="T77" fmla="*/ T76 w 558"/>
                <a:gd name="T78" fmla="+- 0 -88 -369"/>
                <a:gd name="T79" fmla="*/ -88 h 378"/>
                <a:gd name="T80" fmla="+- 0 10962 10848"/>
                <a:gd name="T81" fmla="*/ T80 w 558"/>
                <a:gd name="T82" fmla="+- 0 -80 -369"/>
                <a:gd name="T83" fmla="*/ -80 h 378"/>
                <a:gd name="T84" fmla="+- 0 11006 10848"/>
                <a:gd name="T85" fmla="*/ T84 w 558"/>
                <a:gd name="T86" fmla="+- 0 -83 -369"/>
                <a:gd name="T87" fmla="*/ -83 h 378"/>
                <a:gd name="T88" fmla="+- 0 11056 10848"/>
                <a:gd name="T89" fmla="*/ T88 w 558"/>
                <a:gd name="T90" fmla="+- 0 -106 -369"/>
                <a:gd name="T91" fmla="*/ -106 h 378"/>
                <a:gd name="T92" fmla="+- 0 11091 10848"/>
                <a:gd name="T93" fmla="*/ T92 w 558"/>
                <a:gd name="T94" fmla="+- 0 -148 -369"/>
                <a:gd name="T95" fmla="*/ -148 h 378"/>
                <a:gd name="T96" fmla="+- 0 11110 10848"/>
                <a:gd name="T97" fmla="*/ T96 w 558"/>
                <a:gd name="T98" fmla="+- 0 -205 -369"/>
                <a:gd name="T99" fmla="*/ -205 h 378"/>
                <a:gd name="T100" fmla="+- 0 11389 10848"/>
                <a:gd name="T101" fmla="*/ T100 w 558"/>
                <a:gd name="T102" fmla="+- 0 -190 -369"/>
                <a:gd name="T103" fmla="*/ -190 h 378"/>
                <a:gd name="T104" fmla="+- 0 11362 10848"/>
                <a:gd name="T105" fmla="*/ T104 w 558"/>
                <a:gd name="T106" fmla="+- 0 -149 -369"/>
                <a:gd name="T107" fmla="*/ -149 h 378"/>
                <a:gd name="T108" fmla="+- 0 11300 10848"/>
                <a:gd name="T109" fmla="*/ T108 w 558"/>
                <a:gd name="T110" fmla="+- 0 -122 -369"/>
                <a:gd name="T111" fmla="*/ -122 h 378"/>
                <a:gd name="T112" fmla="+- 0 11258 10848"/>
                <a:gd name="T113" fmla="*/ T112 w 558"/>
                <a:gd name="T114" fmla="+- 0 -127 -369"/>
                <a:gd name="T115" fmla="*/ -127 h 378"/>
                <a:gd name="T116" fmla="+- 0 11225 10848"/>
                <a:gd name="T117" fmla="*/ T116 w 558"/>
                <a:gd name="T118" fmla="+- 0 -151 -369"/>
                <a:gd name="T119" fmla="*/ -151 h 378"/>
                <a:gd name="T120" fmla="+- 0 11202 10848"/>
                <a:gd name="T121" fmla="*/ T120 w 558"/>
                <a:gd name="T122" fmla="+- 0 -188 -369"/>
                <a:gd name="T123" fmla="*/ -188 h 378"/>
                <a:gd name="T124" fmla="+- 0 11191 10848"/>
                <a:gd name="T125" fmla="*/ T124 w 558"/>
                <a:gd name="T126" fmla="+- 0 -238 -369"/>
                <a:gd name="T127" fmla="*/ -238 h 378"/>
                <a:gd name="T128" fmla="+- 0 11395 10848"/>
                <a:gd name="T129" fmla="*/ T128 w 558"/>
                <a:gd name="T130" fmla="+- 0 -274 -369"/>
                <a:gd name="T131" fmla="*/ -274 h 378"/>
                <a:gd name="T132" fmla="+- 0 11383 10848"/>
                <a:gd name="T133" fmla="*/ T132 w 558"/>
                <a:gd name="T134" fmla="+- 0 -306 -369"/>
                <a:gd name="T135" fmla="*/ -306 h 378"/>
                <a:gd name="T136" fmla="+- 0 11354 10848"/>
                <a:gd name="T137" fmla="*/ T136 w 558"/>
                <a:gd name="T138" fmla="+- 0 -341 -369"/>
                <a:gd name="T139" fmla="*/ -341 h 378"/>
                <a:gd name="T140" fmla="+- 0 11328 10848"/>
                <a:gd name="T141" fmla="*/ T140 w 558"/>
                <a:gd name="T142" fmla="+- 0 -357 -369"/>
                <a:gd name="T143" fmla="*/ -357 h 378"/>
                <a:gd name="T144" fmla="+- 0 11192 10848"/>
                <a:gd name="T145" fmla="*/ T144 w 558"/>
                <a:gd name="T146" fmla="+- 0 -285 -369"/>
                <a:gd name="T147" fmla="*/ -285 h 378"/>
                <a:gd name="T148" fmla="+- 0 11219 10848"/>
                <a:gd name="T149" fmla="*/ T148 w 558"/>
                <a:gd name="T150" fmla="+- 0 -333 -369"/>
                <a:gd name="T151" fmla="*/ -333 h 378"/>
                <a:gd name="T152" fmla="+- 0 11267 10848"/>
                <a:gd name="T153" fmla="*/ T152 w 558"/>
                <a:gd name="T154" fmla="+- 0 -348 -369"/>
                <a:gd name="T155" fmla="*/ -348 h 378"/>
                <a:gd name="T156" fmla="+- 0 11314 10848"/>
                <a:gd name="T157" fmla="*/ T156 w 558"/>
                <a:gd name="T158" fmla="+- 0 -320 -369"/>
                <a:gd name="T159" fmla="*/ -320 h 378"/>
                <a:gd name="T160" fmla="+- 0 11328 10848"/>
                <a:gd name="T161" fmla="*/ T160 w 558"/>
                <a:gd name="T162" fmla="+- 0 -274 -369"/>
                <a:gd name="T163" fmla="*/ -274 h 378"/>
                <a:gd name="T164" fmla="+- 0 11300 10848"/>
                <a:gd name="T165" fmla="*/ T164 w 558"/>
                <a:gd name="T166" fmla="+- 0 -366 -369"/>
                <a:gd name="T167" fmla="*/ -366 h 378"/>
                <a:gd name="T168" fmla="+- 0 11245 10848"/>
                <a:gd name="T169" fmla="*/ T168 w 558"/>
                <a:gd name="T170" fmla="+- 0 -366 -369"/>
                <a:gd name="T171" fmla="*/ -366 h 378"/>
                <a:gd name="T172" fmla="+- 0 11195 10848"/>
                <a:gd name="T173" fmla="*/ T172 w 558"/>
                <a:gd name="T174" fmla="+- 0 -343 -369"/>
                <a:gd name="T175" fmla="*/ -343 h 378"/>
                <a:gd name="T176" fmla="+- 0 11159 10848"/>
                <a:gd name="T177" fmla="*/ T176 w 558"/>
                <a:gd name="T178" fmla="+- 0 -302 -369"/>
                <a:gd name="T179" fmla="*/ -302 h 378"/>
                <a:gd name="T180" fmla="+- 0 11140 10848"/>
                <a:gd name="T181" fmla="*/ T180 w 558"/>
                <a:gd name="T182" fmla="+- 0 -246 -369"/>
                <a:gd name="T183" fmla="*/ -246 h 378"/>
                <a:gd name="T184" fmla="+- 0 11140 10848"/>
                <a:gd name="T185" fmla="*/ T184 w 558"/>
                <a:gd name="T186" fmla="+- 0 -187 -369"/>
                <a:gd name="T187" fmla="*/ -187 h 378"/>
                <a:gd name="T188" fmla="+- 0 11161 10848"/>
                <a:gd name="T189" fmla="*/ T188 w 558"/>
                <a:gd name="T190" fmla="+- 0 -139 -369"/>
                <a:gd name="T191" fmla="*/ -139 h 378"/>
                <a:gd name="T192" fmla="+- 0 11198 10848"/>
                <a:gd name="T193" fmla="*/ T192 w 558"/>
                <a:gd name="T194" fmla="+- 0 -103 -369"/>
                <a:gd name="T195" fmla="*/ -103 h 378"/>
                <a:gd name="T196" fmla="+- 0 11246 10848"/>
                <a:gd name="T197" fmla="*/ T196 w 558"/>
                <a:gd name="T198" fmla="+- 0 -82 -369"/>
                <a:gd name="T199" fmla="*/ -82 h 378"/>
                <a:gd name="T200" fmla="+- 0 11295 10848"/>
                <a:gd name="T201" fmla="*/ T200 w 558"/>
                <a:gd name="T202" fmla="+- 0 -82 -369"/>
                <a:gd name="T203" fmla="*/ -82 h 378"/>
                <a:gd name="T204" fmla="+- 0 11336 10848"/>
                <a:gd name="T205" fmla="*/ T204 w 558"/>
                <a:gd name="T206" fmla="+- 0 -98 -369"/>
                <a:gd name="T207" fmla="*/ -98 h 378"/>
                <a:gd name="T208" fmla="+- 0 11368 10848"/>
                <a:gd name="T209" fmla="*/ T208 w 558"/>
                <a:gd name="T210" fmla="+- 0 -122 -369"/>
                <a:gd name="T211" fmla="*/ -122 h 378"/>
                <a:gd name="T212" fmla="+- 0 11392 10848"/>
                <a:gd name="T213" fmla="*/ T212 w 558"/>
                <a:gd name="T214" fmla="+- 0 -152 -369"/>
                <a:gd name="T215" fmla="*/ -152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558" h="378">
                  <a:moveTo>
                    <a:pt x="264" y="131"/>
                  </a:moveTo>
                  <a:lnTo>
                    <a:pt x="264" y="118"/>
                  </a:lnTo>
                  <a:lnTo>
                    <a:pt x="262" y="105"/>
                  </a:lnTo>
                  <a:lnTo>
                    <a:pt x="260" y="92"/>
                  </a:lnTo>
                  <a:lnTo>
                    <a:pt x="257" y="80"/>
                  </a:lnTo>
                  <a:lnTo>
                    <a:pt x="252" y="69"/>
                  </a:lnTo>
                  <a:lnTo>
                    <a:pt x="247" y="58"/>
                  </a:lnTo>
                  <a:lnTo>
                    <a:pt x="241" y="48"/>
                  </a:lnTo>
                  <a:lnTo>
                    <a:pt x="235" y="39"/>
                  </a:lnTo>
                  <a:lnTo>
                    <a:pt x="234" y="38"/>
                  </a:lnTo>
                  <a:lnTo>
                    <a:pt x="227" y="30"/>
                  </a:lnTo>
                  <a:lnTo>
                    <a:pt x="219" y="23"/>
                  </a:lnTo>
                  <a:lnTo>
                    <a:pt x="210" y="16"/>
                  </a:lnTo>
                  <a:lnTo>
                    <a:pt x="203" y="13"/>
                  </a:lnTo>
                  <a:lnTo>
                    <a:pt x="203" y="164"/>
                  </a:lnTo>
                  <a:lnTo>
                    <a:pt x="203" y="172"/>
                  </a:lnTo>
                  <a:lnTo>
                    <a:pt x="202" y="183"/>
                  </a:lnTo>
                  <a:lnTo>
                    <a:pt x="200" y="194"/>
                  </a:lnTo>
                  <a:lnTo>
                    <a:pt x="198" y="204"/>
                  </a:lnTo>
                  <a:lnTo>
                    <a:pt x="194" y="218"/>
                  </a:lnTo>
                  <a:lnTo>
                    <a:pt x="188" y="229"/>
                  </a:lnTo>
                  <a:lnTo>
                    <a:pt x="175" y="248"/>
                  </a:lnTo>
                  <a:lnTo>
                    <a:pt x="167" y="256"/>
                  </a:lnTo>
                  <a:lnTo>
                    <a:pt x="149" y="266"/>
                  </a:lnTo>
                  <a:lnTo>
                    <a:pt x="139" y="269"/>
                  </a:lnTo>
                  <a:lnTo>
                    <a:pt x="118" y="269"/>
                  </a:lnTo>
                  <a:lnTo>
                    <a:pt x="108" y="267"/>
                  </a:lnTo>
                  <a:lnTo>
                    <a:pt x="90" y="261"/>
                  </a:lnTo>
                  <a:lnTo>
                    <a:pt x="82" y="257"/>
                  </a:lnTo>
                  <a:lnTo>
                    <a:pt x="69" y="246"/>
                  </a:lnTo>
                  <a:lnTo>
                    <a:pt x="64" y="239"/>
                  </a:lnTo>
                  <a:lnTo>
                    <a:pt x="57" y="225"/>
                  </a:lnTo>
                  <a:lnTo>
                    <a:pt x="55" y="218"/>
                  </a:lnTo>
                  <a:lnTo>
                    <a:pt x="55" y="83"/>
                  </a:lnTo>
                  <a:lnTo>
                    <a:pt x="59" y="77"/>
                  </a:lnTo>
                  <a:lnTo>
                    <a:pt x="64" y="71"/>
                  </a:lnTo>
                  <a:lnTo>
                    <a:pt x="73" y="63"/>
                  </a:lnTo>
                  <a:lnTo>
                    <a:pt x="75" y="60"/>
                  </a:lnTo>
                  <a:lnTo>
                    <a:pt x="81" y="56"/>
                  </a:lnTo>
                  <a:lnTo>
                    <a:pt x="94" y="47"/>
                  </a:lnTo>
                  <a:lnTo>
                    <a:pt x="101" y="44"/>
                  </a:lnTo>
                  <a:lnTo>
                    <a:pt x="115" y="39"/>
                  </a:lnTo>
                  <a:lnTo>
                    <a:pt x="123" y="38"/>
                  </a:lnTo>
                  <a:lnTo>
                    <a:pt x="142" y="38"/>
                  </a:lnTo>
                  <a:lnTo>
                    <a:pt x="151" y="40"/>
                  </a:lnTo>
                  <a:lnTo>
                    <a:pt x="169" y="50"/>
                  </a:lnTo>
                  <a:lnTo>
                    <a:pt x="176" y="58"/>
                  </a:lnTo>
                  <a:lnTo>
                    <a:pt x="183" y="68"/>
                  </a:lnTo>
                  <a:lnTo>
                    <a:pt x="187" y="76"/>
                  </a:lnTo>
                  <a:lnTo>
                    <a:pt x="191" y="85"/>
                  </a:lnTo>
                  <a:lnTo>
                    <a:pt x="195" y="95"/>
                  </a:lnTo>
                  <a:lnTo>
                    <a:pt x="198" y="106"/>
                  </a:lnTo>
                  <a:lnTo>
                    <a:pt x="200" y="118"/>
                  </a:lnTo>
                  <a:lnTo>
                    <a:pt x="202" y="131"/>
                  </a:lnTo>
                  <a:lnTo>
                    <a:pt x="203" y="145"/>
                  </a:lnTo>
                  <a:lnTo>
                    <a:pt x="203" y="148"/>
                  </a:lnTo>
                  <a:lnTo>
                    <a:pt x="203" y="164"/>
                  </a:lnTo>
                  <a:lnTo>
                    <a:pt x="203" y="13"/>
                  </a:lnTo>
                  <a:lnTo>
                    <a:pt x="200" y="11"/>
                  </a:lnTo>
                  <a:lnTo>
                    <a:pt x="190" y="6"/>
                  </a:lnTo>
                  <a:lnTo>
                    <a:pt x="179" y="3"/>
                  </a:lnTo>
                  <a:lnTo>
                    <a:pt x="168" y="1"/>
                  </a:lnTo>
                  <a:lnTo>
                    <a:pt x="156" y="0"/>
                  </a:lnTo>
                  <a:lnTo>
                    <a:pt x="144" y="0"/>
                  </a:lnTo>
                  <a:lnTo>
                    <a:pt x="133" y="2"/>
                  </a:lnTo>
                  <a:lnTo>
                    <a:pt x="113" y="10"/>
                  </a:lnTo>
                  <a:lnTo>
                    <a:pt x="104" y="15"/>
                  </a:lnTo>
                  <a:lnTo>
                    <a:pt x="87" y="27"/>
                  </a:lnTo>
                  <a:lnTo>
                    <a:pt x="80" y="34"/>
                  </a:lnTo>
                  <a:lnTo>
                    <a:pt x="66" y="48"/>
                  </a:lnTo>
                  <a:lnTo>
                    <a:pt x="60" y="56"/>
                  </a:lnTo>
                  <a:lnTo>
                    <a:pt x="55" y="63"/>
                  </a:lnTo>
                  <a:lnTo>
                    <a:pt x="55" y="6"/>
                  </a:lnTo>
                  <a:lnTo>
                    <a:pt x="0" y="6"/>
                  </a:lnTo>
                  <a:lnTo>
                    <a:pt x="0" y="378"/>
                  </a:lnTo>
                  <a:lnTo>
                    <a:pt x="55" y="378"/>
                  </a:lnTo>
                  <a:lnTo>
                    <a:pt x="55" y="269"/>
                  </a:lnTo>
                  <a:lnTo>
                    <a:pt x="60" y="272"/>
                  </a:lnTo>
                  <a:lnTo>
                    <a:pt x="66" y="276"/>
                  </a:lnTo>
                  <a:lnTo>
                    <a:pt x="77" y="281"/>
                  </a:lnTo>
                  <a:lnTo>
                    <a:pt x="83" y="283"/>
                  </a:lnTo>
                  <a:lnTo>
                    <a:pt x="95" y="286"/>
                  </a:lnTo>
                  <a:lnTo>
                    <a:pt x="101" y="287"/>
                  </a:lnTo>
                  <a:lnTo>
                    <a:pt x="114" y="289"/>
                  </a:lnTo>
                  <a:lnTo>
                    <a:pt x="121" y="289"/>
                  </a:lnTo>
                  <a:lnTo>
                    <a:pt x="129" y="289"/>
                  </a:lnTo>
                  <a:lnTo>
                    <a:pt x="144" y="288"/>
                  </a:lnTo>
                  <a:lnTo>
                    <a:pt x="158" y="286"/>
                  </a:lnTo>
                  <a:lnTo>
                    <a:pt x="172" y="283"/>
                  </a:lnTo>
                  <a:lnTo>
                    <a:pt x="185" y="277"/>
                  </a:lnTo>
                  <a:lnTo>
                    <a:pt x="197" y="271"/>
                  </a:lnTo>
                  <a:lnTo>
                    <a:pt x="208" y="263"/>
                  </a:lnTo>
                  <a:lnTo>
                    <a:pt x="218" y="254"/>
                  </a:lnTo>
                  <a:lnTo>
                    <a:pt x="228" y="244"/>
                  </a:lnTo>
                  <a:lnTo>
                    <a:pt x="236" y="233"/>
                  </a:lnTo>
                  <a:lnTo>
                    <a:pt x="243" y="221"/>
                  </a:lnTo>
                  <a:lnTo>
                    <a:pt x="249" y="208"/>
                  </a:lnTo>
                  <a:lnTo>
                    <a:pt x="255" y="194"/>
                  </a:lnTo>
                  <a:lnTo>
                    <a:pt x="259" y="179"/>
                  </a:lnTo>
                  <a:lnTo>
                    <a:pt x="262" y="164"/>
                  </a:lnTo>
                  <a:lnTo>
                    <a:pt x="264" y="148"/>
                  </a:lnTo>
                  <a:lnTo>
                    <a:pt x="264" y="131"/>
                  </a:lnTo>
                  <a:moveTo>
                    <a:pt x="557" y="186"/>
                  </a:moveTo>
                  <a:lnTo>
                    <a:pt x="541" y="179"/>
                  </a:lnTo>
                  <a:lnTo>
                    <a:pt x="539" y="188"/>
                  </a:lnTo>
                  <a:lnTo>
                    <a:pt x="534" y="196"/>
                  </a:lnTo>
                  <a:lnTo>
                    <a:pt x="522" y="213"/>
                  </a:lnTo>
                  <a:lnTo>
                    <a:pt x="514" y="220"/>
                  </a:lnTo>
                  <a:lnTo>
                    <a:pt x="496" y="232"/>
                  </a:lnTo>
                  <a:lnTo>
                    <a:pt x="486" y="237"/>
                  </a:lnTo>
                  <a:lnTo>
                    <a:pt x="464" y="245"/>
                  </a:lnTo>
                  <a:lnTo>
                    <a:pt x="452" y="247"/>
                  </a:lnTo>
                  <a:lnTo>
                    <a:pt x="440" y="247"/>
                  </a:lnTo>
                  <a:lnTo>
                    <a:pt x="430" y="247"/>
                  </a:lnTo>
                  <a:lnTo>
                    <a:pt x="420" y="245"/>
                  </a:lnTo>
                  <a:lnTo>
                    <a:pt x="410" y="242"/>
                  </a:lnTo>
                  <a:lnTo>
                    <a:pt x="401" y="237"/>
                  </a:lnTo>
                  <a:lnTo>
                    <a:pt x="392" y="232"/>
                  </a:lnTo>
                  <a:lnTo>
                    <a:pt x="384" y="226"/>
                  </a:lnTo>
                  <a:lnTo>
                    <a:pt x="377" y="218"/>
                  </a:lnTo>
                  <a:lnTo>
                    <a:pt x="370" y="210"/>
                  </a:lnTo>
                  <a:lnTo>
                    <a:pt x="364" y="201"/>
                  </a:lnTo>
                  <a:lnTo>
                    <a:pt x="359" y="191"/>
                  </a:lnTo>
                  <a:lnTo>
                    <a:pt x="354" y="181"/>
                  </a:lnTo>
                  <a:lnTo>
                    <a:pt x="350" y="169"/>
                  </a:lnTo>
                  <a:lnTo>
                    <a:pt x="347" y="157"/>
                  </a:lnTo>
                  <a:lnTo>
                    <a:pt x="344" y="144"/>
                  </a:lnTo>
                  <a:lnTo>
                    <a:pt x="343" y="131"/>
                  </a:lnTo>
                  <a:lnTo>
                    <a:pt x="343" y="117"/>
                  </a:lnTo>
                  <a:lnTo>
                    <a:pt x="549" y="117"/>
                  </a:lnTo>
                  <a:lnTo>
                    <a:pt x="549" y="106"/>
                  </a:lnTo>
                  <a:lnTo>
                    <a:pt x="547" y="95"/>
                  </a:lnTo>
                  <a:lnTo>
                    <a:pt x="544" y="84"/>
                  </a:lnTo>
                  <a:lnTo>
                    <a:pt x="540" y="73"/>
                  </a:lnTo>
                  <a:lnTo>
                    <a:pt x="535" y="63"/>
                  </a:lnTo>
                  <a:lnTo>
                    <a:pt x="529" y="53"/>
                  </a:lnTo>
                  <a:lnTo>
                    <a:pt x="523" y="44"/>
                  </a:lnTo>
                  <a:lnTo>
                    <a:pt x="515" y="36"/>
                  </a:lnTo>
                  <a:lnTo>
                    <a:pt x="506" y="28"/>
                  </a:lnTo>
                  <a:lnTo>
                    <a:pt x="497" y="21"/>
                  </a:lnTo>
                  <a:lnTo>
                    <a:pt x="487" y="15"/>
                  </a:lnTo>
                  <a:lnTo>
                    <a:pt x="480" y="12"/>
                  </a:lnTo>
                  <a:lnTo>
                    <a:pt x="480" y="95"/>
                  </a:lnTo>
                  <a:lnTo>
                    <a:pt x="343" y="95"/>
                  </a:lnTo>
                  <a:lnTo>
                    <a:pt x="344" y="85"/>
                  </a:lnTo>
                  <a:lnTo>
                    <a:pt x="344" y="84"/>
                  </a:lnTo>
                  <a:lnTo>
                    <a:pt x="346" y="75"/>
                  </a:lnTo>
                  <a:lnTo>
                    <a:pt x="354" y="57"/>
                  </a:lnTo>
                  <a:lnTo>
                    <a:pt x="359" y="49"/>
                  </a:lnTo>
                  <a:lnTo>
                    <a:pt x="371" y="36"/>
                  </a:lnTo>
                  <a:lnTo>
                    <a:pt x="377" y="31"/>
                  </a:lnTo>
                  <a:lnTo>
                    <a:pt x="393" y="23"/>
                  </a:lnTo>
                  <a:lnTo>
                    <a:pt x="401" y="21"/>
                  </a:lnTo>
                  <a:lnTo>
                    <a:pt x="419" y="21"/>
                  </a:lnTo>
                  <a:lnTo>
                    <a:pt x="428" y="23"/>
                  </a:lnTo>
                  <a:lnTo>
                    <a:pt x="446" y="31"/>
                  </a:lnTo>
                  <a:lnTo>
                    <a:pt x="453" y="36"/>
                  </a:lnTo>
                  <a:lnTo>
                    <a:pt x="466" y="49"/>
                  </a:lnTo>
                  <a:lnTo>
                    <a:pt x="471" y="57"/>
                  </a:lnTo>
                  <a:lnTo>
                    <a:pt x="479" y="75"/>
                  </a:lnTo>
                  <a:lnTo>
                    <a:pt x="480" y="84"/>
                  </a:lnTo>
                  <a:lnTo>
                    <a:pt x="480" y="95"/>
                  </a:lnTo>
                  <a:lnTo>
                    <a:pt x="480" y="12"/>
                  </a:lnTo>
                  <a:lnTo>
                    <a:pt x="476" y="10"/>
                  </a:lnTo>
                  <a:lnTo>
                    <a:pt x="464" y="6"/>
                  </a:lnTo>
                  <a:lnTo>
                    <a:pt x="452" y="3"/>
                  </a:lnTo>
                  <a:lnTo>
                    <a:pt x="439" y="1"/>
                  </a:lnTo>
                  <a:lnTo>
                    <a:pt x="426" y="0"/>
                  </a:lnTo>
                  <a:lnTo>
                    <a:pt x="411" y="1"/>
                  </a:lnTo>
                  <a:lnTo>
                    <a:pt x="397" y="3"/>
                  </a:lnTo>
                  <a:lnTo>
                    <a:pt x="383" y="7"/>
                  </a:lnTo>
                  <a:lnTo>
                    <a:pt x="370" y="12"/>
                  </a:lnTo>
                  <a:lnTo>
                    <a:pt x="358" y="18"/>
                  </a:lnTo>
                  <a:lnTo>
                    <a:pt x="347" y="26"/>
                  </a:lnTo>
                  <a:lnTo>
                    <a:pt x="337" y="35"/>
                  </a:lnTo>
                  <a:lnTo>
                    <a:pt x="327" y="44"/>
                  </a:lnTo>
                  <a:lnTo>
                    <a:pt x="319" y="55"/>
                  </a:lnTo>
                  <a:lnTo>
                    <a:pt x="311" y="67"/>
                  </a:lnTo>
                  <a:lnTo>
                    <a:pt x="305" y="80"/>
                  </a:lnTo>
                  <a:lnTo>
                    <a:pt x="300" y="93"/>
                  </a:lnTo>
                  <a:lnTo>
                    <a:pt x="295" y="108"/>
                  </a:lnTo>
                  <a:lnTo>
                    <a:pt x="292" y="123"/>
                  </a:lnTo>
                  <a:lnTo>
                    <a:pt x="290" y="139"/>
                  </a:lnTo>
                  <a:lnTo>
                    <a:pt x="290" y="155"/>
                  </a:lnTo>
                  <a:lnTo>
                    <a:pt x="290" y="169"/>
                  </a:lnTo>
                  <a:lnTo>
                    <a:pt x="292" y="182"/>
                  </a:lnTo>
                  <a:lnTo>
                    <a:pt x="296" y="195"/>
                  </a:lnTo>
                  <a:lnTo>
                    <a:pt x="300" y="207"/>
                  </a:lnTo>
                  <a:lnTo>
                    <a:pt x="306" y="219"/>
                  </a:lnTo>
                  <a:lnTo>
                    <a:pt x="313" y="230"/>
                  </a:lnTo>
                  <a:lnTo>
                    <a:pt x="321" y="240"/>
                  </a:lnTo>
                  <a:lnTo>
                    <a:pt x="330" y="250"/>
                  </a:lnTo>
                  <a:lnTo>
                    <a:pt x="339" y="258"/>
                  </a:lnTo>
                  <a:lnTo>
                    <a:pt x="350" y="266"/>
                  </a:lnTo>
                  <a:lnTo>
                    <a:pt x="361" y="273"/>
                  </a:lnTo>
                  <a:lnTo>
                    <a:pt x="373" y="279"/>
                  </a:lnTo>
                  <a:lnTo>
                    <a:pt x="385" y="283"/>
                  </a:lnTo>
                  <a:lnTo>
                    <a:pt x="398" y="287"/>
                  </a:lnTo>
                  <a:lnTo>
                    <a:pt x="412" y="289"/>
                  </a:lnTo>
                  <a:lnTo>
                    <a:pt x="425" y="289"/>
                  </a:lnTo>
                  <a:lnTo>
                    <a:pt x="436" y="289"/>
                  </a:lnTo>
                  <a:lnTo>
                    <a:pt x="447" y="287"/>
                  </a:lnTo>
                  <a:lnTo>
                    <a:pt x="457" y="285"/>
                  </a:lnTo>
                  <a:lnTo>
                    <a:pt x="468" y="281"/>
                  </a:lnTo>
                  <a:lnTo>
                    <a:pt x="478" y="277"/>
                  </a:lnTo>
                  <a:lnTo>
                    <a:pt x="488" y="271"/>
                  </a:lnTo>
                  <a:lnTo>
                    <a:pt x="498" y="266"/>
                  </a:lnTo>
                  <a:lnTo>
                    <a:pt x="507" y="259"/>
                  </a:lnTo>
                  <a:lnTo>
                    <a:pt x="515" y="252"/>
                  </a:lnTo>
                  <a:lnTo>
                    <a:pt x="520" y="247"/>
                  </a:lnTo>
                  <a:lnTo>
                    <a:pt x="523" y="244"/>
                  </a:lnTo>
                  <a:lnTo>
                    <a:pt x="531" y="235"/>
                  </a:lnTo>
                  <a:lnTo>
                    <a:pt x="538" y="226"/>
                  </a:lnTo>
                  <a:lnTo>
                    <a:pt x="544" y="217"/>
                  </a:lnTo>
                  <a:lnTo>
                    <a:pt x="549" y="207"/>
                  </a:lnTo>
                  <a:lnTo>
                    <a:pt x="553" y="197"/>
                  </a:lnTo>
                  <a:lnTo>
                    <a:pt x="557" y="186"/>
                  </a:lnTo>
                </a:path>
              </a:pathLst>
            </a:custGeom>
            <a:solidFill>
              <a:srgbClr val="3D475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a:defRPr/>
              </a:pPr>
              <a:endParaRPr lang="en-CA" kern="0">
                <a:solidFill>
                  <a:sysClr val="windowText" lastClr="000000"/>
                </a:solidFill>
                <a:latin typeface="Calibri"/>
              </a:endParaRPr>
            </a:p>
          </p:txBody>
        </p:sp>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3" y="-369"/>
              <a:ext cx="177"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6" y="-688"/>
              <a:ext cx="939" cy="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6423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01C56E-54D7-8658-53AA-D2FA846A74DA}"/>
              </a:ext>
            </a:extLst>
          </p:cNvPr>
          <p:cNvSpPr>
            <a:spLocks noGrp="1"/>
          </p:cNvSpPr>
          <p:nvPr>
            <p:ph sz="half" idx="1"/>
          </p:nvPr>
        </p:nvSpPr>
        <p:spPr>
          <a:xfrm>
            <a:off x="838200" y="1050324"/>
            <a:ext cx="5668108" cy="5807675"/>
          </a:xfrm>
        </p:spPr>
        <p:txBody>
          <a:bodyPr/>
          <a:lstStyle/>
          <a:p>
            <a:pPr marL="0" indent="0">
              <a:buNone/>
            </a:pPr>
            <a:r>
              <a:rPr lang="en-CA" sz="4400" dirty="0"/>
              <a:t>What good are urban trees?</a:t>
            </a:r>
          </a:p>
          <a:p>
            <a:pPr marL="0" indent="0">
              <a:buNone/>
            </a:pPr>
            <a:endParaRPr lang="en-CA" sz="1000" dirty="0"/>
          </a:p>
          <a:p>
            <a:pPr marL="0" indent="0">
              <a:buNone/>
            </a:pPr>
            <a:r>
              <a:rPr lang="en-CA" dirty="0"/>
              <a:t>Keep it cool</a:t>
            </a:r>
          </a:p>
          <a:p>
            <a:pPr>
              <a:buFontTx/>
              <a:buChar char="-"/>
            </a:pPr>
            <a:r>
              <a:rPr lang="en-CA" dirty="0"/>
              <a:t>Cities are getting hotter (+3degrees from 1985 – 2020)</a:t>
            </a:r>
          </a:p>
          <a:p>
            <a:pPr>
              <a:buFontTx/>
              <a:buChar char="-"/>
            </a:pPr>
            <a:r>
              <a:rPr lang="en-CA" dirty="0"/>
              <a:t>Direct correlation between city forest cover and summer temp</a:t>
            </a:r>
          </a:p>
        </p:txBody>
      </p:sp>
      <p:pic>
        <p:nvPicPr>
          <p:cNvPr id="6" name="Content Placeholder 5">
            <a:extLst>
              <a:ext uri="{FF2B5EF4-FFF2-40B4-BE49-F238E27FC236}">
                <a16:creationId xmlns:a16="http://schemas.microsoft.com/office/drawing/2014/main" id="{6E6EA5DF-D52E-F7CC-F9D8-AB073027239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004722" y="1098618"/>
            <a:ext cx="6858002" cy="4660766"/>
          </a:xfrm>
        </p:spPr>
      </p:pic>
    </p:spTree>
    <p:extLst>
      <p:ext uri="{BB962C8B-B14F-4D97-AF65-F5344CB8AC3E}">
        <p14:creationId xmlns:p14="http://schemas.microsoft.com/office/powerpoint/2010/main" val="3392154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0C6F52-ACFB-24AF-FC12-029216B0C635}"/>
              </a:ext>
            </a:extLst>
          </p:cNvPr>
          <p:cNvSpPr>
            <a:spLocks noGrp="1"/>
          </p:cNvSpPr>
          <p:nvPr>
            <p:ph sz="half" idx="1"/>
          </p:nvPr>
        </p:nvSpPr>
        <p:spPr>
          <a:xfrm>
            <a:off x="495300" y="568325"/>
            <a:ext cx="5181600" cy="5608638"/>
          </a:xfrm>
        </p:spPr>
        <p:txBody>
          <a:bodyPr>
            <a:normAutofit fontScale="92500" lnSpcReduction="10000"/>
          </a:bodyPr>
          <a:lstStyle/>
          <a:p>
            <a:endParaRPr lang="en-CA" dirty="0"/>
          </a:p>
          <a:p>
            <a:pPr marL="0" indent="0">
              <a:buNone/>
            </a:pPr>
            <a:r>
              <a:rPr lang="en-CA" dirty="0"/>
              <a:t>Emerald Ash Borer decimated tree cover in Toronto (860,000 trees within 10 yrs = approx. 8% of city’s tree cover)</a:t>
            </a:r>
          </a:p>
          <a:p>
            <a:pPr marL="0" indent="0">
              <a:buNone/>
            </a:pPr>
            <a:endParaRPr lang="en-CA" sz="1000" dirty="0"/>
          </a:p>
          <a:p>
            <a:pPr marL="0" indent="0">
              <a:buNone/>
            </a:pPr>
            <a:r>
              <a:rPr lang="en-CA" dirty="0"/>
              <a:t>Opportunity to see direct impact of tree cover on summer temperature</a:t>
            </a:r>
          </a:p>
          <a:p>
            <a:pPr marL="0" indent="0">
              <a:buNone/>
            </a:pPr>
            <a:endParaRPr lang="en-CA" sz="1000" dirty="0"/>
          </a:p>
          <a:p>
            <a:pPr marL="0" indent="0">
              <a:buNone/>
            </a:pPr>
            <a:r>
              <a:rPr lang="en-CA" dirty="0"/>
              <a:t>Trees mitigate the urban heat island phenomenon</a:t>
            </a:r>
          </a:p>
          <a:p>
            <a:endParaRPr lang="en-CA" sz="1000" dirty="0"/>
          </a:p>
          <a:p>
            <a:pPr marL="0" indent="0">
              <a:buNone/>
            </a:pPr>
            <a:r>
              <a:rPr lang="en-CA" dirty="0"/>
              <a:t>Reference: L. Han et al. 2024. </a:t>
            </a:r>
            <a:r>
              <a:rPr lang="en-CA" i="1" dirty="0"/>
              <a:t>Cool cities: The value of urban trees</a:t>
            </a:r>
            <a:r>
              <a:rPr lang="en-CA" dirty="0"/>
              <a:t>. National Bureau of Economic Research.</a:t>
            </a:r>
          </a:p>
          <a:p>
            <a:endParaRPr lang="en-CA" dirty="0"/>
          </a:p>
        </p:txBody>
      </p:sp>
      <p:pic>
        <p:nvPicPr>
          <p:cNvPr id="6" name="Content Placeholder 5">
            <a:extLst>
              <a:ext uri="{FF2B5EF4-FFF2-40B4-BE49-F238E27FC236}">
                <a16:creationId xmlns:a16="http://schemas.microsoft.com/office/drawing/2014/main" id="{C7E56513-2E55-5891-0708-8778CCB81F75}"/>
              </a:ext>
            </a:extLst>
          </p:cNvPr>
          <p:cNvPicPr>
            <a:picLocks noGrp="1" noChangeAspect="1"/>
          </p:cNvPicPr>
          <p:nvPr>
            <p:ph sz="half" idx="2"/>
          </p:nvPr>
        </p:nvPicPr>
        <p:blipFill>
          <a:blip r:embed="rId2"/>
          <a:stretch>
            <a:fillRect/>
          </a:stretch>
        </p:blipFill>
        <p:spPr>
          <a:xfrm>
            <a:off x="5916137" y="957263"/>
            <a:ext cx="6052781" cy="5219700"/>
          </a:xfrm>
        </p:spPr>
      </p:pic>
    </p:spTree>
    <p:extLst>
      <p:ext uri="{BB962C8B-B14F-4D97-AF65-F5344CB8AC3E}">
        <p14:creationId xmlns:p14="http://schemas.microsoft.com/office/powerpoint/2010/main" val="3170641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D1873E-3AC0-DE20-AA67-ECFFEC8E1B48}"/>
              </a:ext>
            </a:extLst>
          </p:cNvPr>
          <p:cNvSpPr>
            <a:spLocks noGrp="1"/>
          </p:cNvSpPr>
          <p:nvPr>
            <p:ph sz="half" idx="1"/>
          </p:nvPr>
        </p:nvSpPr>
        <p:spPr>
          <a:xfrm>
            <a:off x="300038" y="1338263"/>
            <a:ext cx="5334000" cy="4862512"/>
          </a:xfrm>
        </p:spPr>
        <p:txBody>
          <a:bodyPr/>
          <a:lstStyle/>
          <a:p>
            <a:r>
              <a:rPr lang="en-CA" dirty="0"/>
              <a:t>Urban Heat island effect predicted to increase</a:t>
            </a:r>
          </a:p>
          <a:p>
            <a:endParaRPr lang="en-CA" sz="1000" dirty="0"/>
          </a:p>
          <a:p>
            <a:r>
              <a:rPr lang="en-CA" dirty="0"/>
              <a:t>Study also found a correlation between urban canopy cover and real estate value: 1% increase in canopy = 1% increase in price</a:t>
            </a:r>
          </a:p>
          <a:p>
            <a:endParaRPr lang="en-CA" sz="1000" dirty="0"/>
          </a:p>
          <a:p>
            <a:r>
              <a:rPr lang="en-CA" dirty="0"/>
              <a:t>EAB – 7% canopy reduction; 7% drop in property prices</a:t>
            </a:r>
          </a:p>
        </p:txBody>
      </p:sp>
      <p:pic>
        <p:nvPicPr>
          <p:cNvPr id="2" name="Content Placeholder 1">
            <a:extLst>
              <a:ext uri="{FF2B5EF4-FFF2-40B4-BE49-F238E27FC236}">
                <a16:creationId xmlns:a16="http://schemas.microsoft.com/office/drawing/2014/main" id="{31614B10-433E-F8FE-8CC8-885BC3BFEB55}"/>
              </a:ext>
            </a:extLst>
          </p:cNvPr>
          <p:cNvPicPr>
            <a:picLocks noGrp="1" noChangeAspect="1"/>
          </p:cNvPicPr>
          <p:nvPr>
            <p:ph sz="half" idx="2"/>
          </p:nvPr>
        </p:nvPicPr>
        <p:blipFill>
          <a:blip r:embed="rId2"/>
          <a:stretch>
            <a:fillRect/>
          </a:stretch>
        </p:blipFill>
        <p:spPr>
          <a:xfrm>
            <a:off x="5708651" y="1223963"/>
            <a:ext cx="6483349" cy="4862512"/>
          </a:xfrm>
          <a:prstGeom prst="rect">
            <a:avLst/>
          </a:prstGeom>
        </p:spPr>
      </p:pic>
    </p:spTree>
    <p:extLst>
      <p:ext uri="{BB962C8B-B14F-4D97-AF65-F5344CB8AC3E}">
        <p14:creationId xmlns:p14="http://schemas.microsoft.com/office/powerpoint/2010/main" val="283615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7E33F-0366-6ACC-D3CD-CC71EBA1566F}"/>
              </a:ext>
            </a:extLst>
          </p:cNvPr>
          <p:cNvSpPr>
            <a:spLocks noGrp="1"/>
          </p:cNvSpPr>
          <p:nvPr>
            <p:ph sz="half" idx="1"/>
          </p:nvPr>
        </p:nvSpPr>
        <p:spPr>
          <a:xfrm>
            <a:off x="557213" y="1285875"/>
            <a:ext cx="10487025" cy="5286375"/>
          </a:xfrm>
        </p:spPr>
        <p:txBody>
          <a:bodyPr>
            <a:normAutofit/>
          </a:bodyPr>
          <a:lstStyle/>
          <a:p>
            <a:r>
              <a:rPr lang="en-CA" dirty="0"/>
              <a:t>Energy reduction: 1% increase in canopy = 2.5% drop in energy consumption (air conditioning)</a:t>
            </a:r>
          </a:p>
          <a:p>
            <a:endParaRPr lang="en-CA" sz="1000" dirty="0"/>
          </a:p>
          <a:p>
            <a:r>
              <a:rPr lang="en-CA" dirty="0"/>
              <a:t>Documented disparity in tree cover between affluent and economically disadvantaged neighbourhoods</a:t>
            </a:r>
          </a:p>
          <a:p>
            <a:endParaRPr lang="en-CA" sz="1000" dirty="0"/>
          </a:p>
          <a:p>
            <a:r>
              <a:rPr lang="en-CA" dirty="0"/>
              <a:t>Non-linear impacts can mask advantages of trees – positive impacts increase significantly above 40% canopy cover </a:t>
            </a:r>
          </a:p>
          <a:p>
            <a:endParaRPr lang="en-CA" sz="1000" dirty="0"/>
          </a:p>
          <a:p>
            <a:r>
              <a:rPr lang="en-CA" dirty="0"/>
              <a:t>Important for public spaces to provide baseline of tree cover + policy to encourage tree cover on private lands</a:t>
            </a:r>
          </a:p>
        </p:txBody>
      </p:sp>
    </p:spTree>
    <p:extLst>
      <p:ext uri="{BB962C8B-B14F-4D97-AF65-F5344CB8AC3E}">
        <p14:creationId xmlns:p14="http://schemas.microsoft.com/office/powerpoint/2010/main" val="330961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1BBB87-8EEB-317D-8996-7144AF0928F5}"/>
              </a:ext>
            </a:extLst>
          </p:cNvPr>
          <p:cNvSpPr>
            <a:spLocks noGrp="1"/>
          </p:cNvSpPr>
          <p:nvPr>
            <p:ph sz="half" idx="1"/>
          </p:nvPr>
        </p:nvSpPr>
        <p:spPr>
          <a:xfrm>
            <a:off x="838200" y="957263"/>
            <a:ext cx="5181600" cy="5219700"/>
          </a:xfrm>
        </p:spPr>
        <p:txBody>
          <a:bodyPr>
            <a:normAutofit/>
          </a:bodyPr>
          <a:lstStyle/>
          <a:p>
            <a:pPr marL="0" indent="0">
              <a:buNone/>
            </a:pPr>
            <a:r>
              <a:rPr lang="en-CA" dirty="0"/>
              <a:t>Other benefits:</a:t>
            </a:r>
          </a:p>
          <a:p>
            <a:r>
              <a:rPr lang="en-CA" dirty="0"/>
              <a:t>Enhance aesthetics;</a:t>
            </a:r>
          </a:p>
          <a:p>
            <a:r>
              <a:rPr lang="en-CA" dirty="0"/>
              <a:t>Provide health benefits</a:t>
            </a:r>
          </a:p>
          <a:p>
            <a:r>
              <a:rPr lang="en-CA" dirty="0"/>
              <a:t>Reduce noise;</a:t>
            </a:r>
          </a:p>
          <a:p>
            <a:r>
              <a:rPr lang="en-CA" dirty="0"/>
              <a:t>Improve air quality;</a:t>
            </a:r>
          </a:p>
          <a:p>
            <a:r>
              <a:rPr lang="en-CA" dirty="0"/>
              <a:t>Shelter from wind;</a:t>
            </a:r>
          </a:p>
          <a:p>
            <a:r>
              <a:rPr lang="en-CA" dirty="0"/>
              <a:t>Moderate storm-water runoff;</a:t>
            </a:r>
          </a:p>
          <a:p>
            <a:r>
              <a:rPr lang="en-CA" dirty="0"/>
              <a:t>Store carbon;</a:t>
            </a:r>
          </a:p>
          <a:p>
            <a:r>
              <a:rPr lang="en-CA" dirty="0"/>
              <a:t>Provide food and habitat for wildlife.</a:t>
            </a:r>
          </a:p>
        </p:txBody>
      </p:sp>
      <p:pic>
        <p:nvPicPr>
          <p:cNvPr id="2" name="Content Placeholder 1">
            <a:extLst>
              <a:ext uri="{FF2B5EF4-FFF2-40B4-BE49-F238E27FC236}">
                <a16:creationId xmlns:a16="http://schemas.microsoft.com/office/drawing/2014/main" id="{F4DC464F-E623-AB26-6842-E03DBFD0165E}"/>
              </a:ext>
            </a:extLst>
          </p:cNvPr>
          <p:cNvPicPr>
            <a:picLocks noGrp="1" noChangeAspect="1"/>
          </p:cNvPicPr>
          <p:nvPr>
            <p:ph sz="half" idx="2"/>
          </p:nvPr>
        </p:nvPicPr>
        <p:blipFill>
          <a:blip r:embed="rId2"/>
          <a:stretch>
            <a:fillRect/>
          </a:stretch>
        </p:blipFill>
        <p:spPr>
          <a:xfrm>
            <a:off x="5818983" y="849059"/>
            <a:ext cx="6373017" cy="5051677"/>
          </a:xfrm>
          <a:prstGeom prst="rect">
            <a:avLst/>
          </a:prstGeom>
        </p:spPr>
      </p:pic>
    </p:spTree>
    <p:extLst>
      <p:ext uri="{BB962C8B-B14F-4D97-AF65-F5344CB8AC3E}">
        <p14:creationId xmlns:p14="http://schemas.microsoft.com/office/powerpoint/2010/main" val="646895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115D9-65A7-08FD-E5EC-2A02A2F95811}"/>
              </a:ext>
            </a:extLst>
          </p:cNvPr>
          <p:cNvSpPr>
            <a:spLocks noGrp="1"/>
          </p:cNvSpPr>
          <p:nvPr>
            <p:ph type="title"/>
          </p:nvPr>
        </p:nvSpPr>
        <p:spPr/>
        <p:txBody>
          <a:bodyPr/>
          <a:lstStyle/>
          <a:p>
            <a:r>
              <a:rPr lang="en-CA" dirty="0"/>
              <a:t>City Bylaws to Protect Trees</a:t>
            </a:r>
          </a:p>
        </p:txBody>
      </p:sp>
      <p:sp>
        <p:nvSpPr>
          <p:cNvPr id="3" name="Content Placeholder 2">
            <a:extLst>
              <a:ext uri="{FF2B5EF4-FFF2-40B4-BE49-F238E27FC236}">
                <a16:creationId xmlns:a16="http://schemas.microsoft.com/office/drawing/2014/main" id="{AA8240D6-1F79-6525-3CB5-B2B5ACA9D621}"/>
              </a:ext>
            </a:extLst>
          </p:cNvPr>
          <p:cNvSpPr>
            <a:spLocks noGrp="1"/>
          </p:cNvSpPr>
          <p:nvPr>
            <p:ph sz="half" idx="1"/>
          </p:nvPr>
        </p:nvSpPr>
        <p:spPr>
          <a:xfrm>
            <a:off x="323850" y="1744663"/>
            <a:ext cx="5181600" cy="4584700"/>
          </a:xfrm>
        </p:spPr>
        <p:txBody>
          <a:bodyPr>
            <a:normAutofit lnSpcReduction="10000"/>
          </a:bodyPr>
          <a:lstStyle/>
          <a:p>
            <a:pPr marL="0" indent="0">
              <a:buNone/>
            </a:pPr>
            <a:r>
              <a:rPr lang="en-CA" sz="3600" dirty="0"/>
              <a:t>Vancouver:</a:t>
            </a:r>
          </a:p>
          <a:p>
            <a:pPr marL="0" indent="0">
              <a:buNone/>
            </a:pPr>
            <a:r>
              <a:rPr lang="en-CA" dirty="0"/>
              <a:t>Protection of Trees Bylaw</a:t>
            </a:r>
          </a:p>
          <a:p>
            <a:pPr>
              <a:buFontTx/>
              <a:buChar char="-"/>
            </a:pPr>
            <a:r>
              <a:rPr lang="en-CA" dirty="0"/>
              <a:t>Applies to private and public property</a:t>
            </a:r>
          </a:p>
          <a:p>
            <a:pPr>
              <a:buFontTx/>
              <a:buChar char="-"/>
            </a:pPr>
            <a:r>
              <a:rPr lang="en-CA" dirty="0"/>
              <a:t>Permit required to remove any tree greater than 20 cm diameter (DBH)</a:t>
            </a:r>
          </a:p>
          <a:p>
            <a:pPr>
              <a:buFontTx/>
              <a:buChar char="-"/>
            </a:pPr>
            <a:r>
              <a:rPr lang="en-CA" dirty="0"/>
              <a:t>Replacement trees and trees part of a landscape plan for a development require permit even if less than 20cm DBH</a:t>
            </a:r>
          </a:p>
        </p:txBody>
      </p:sp>
      <p:pic>
        <p:nvPicPr>
          <p:cNvPr id="5" name="Content Placeholder 4">
            <a:extLst>
              <a:ext uri="{FF2B5EF4-FFF2-40B4-BE49-F238E27FC236}">
                <a16:creationId xmlns:a16="http://schemas.microsoft.com/office/drawing/2014/main" id="{EC8B994B-952D-75B1-4F4D-25538090476C}"/>
              </a:ext>
            </a:extLst>
          </p:cNvPr>
          <p:cNvPicPr>
            <a:picLocks noGrp="1" noChangeAspect="1"/>
          </p:cNvPicPr>
          <p:nvPr>
            <p:ph sz="half" idx="2"/>
          </p:nvPr>
        </p:nvPicPr>
        <p:blipFill>
          <a:blip r:embed="rId2"/>
          <a:stretch>
            <a:fillRect/>
          </a:stretch>
        </p:blipFill>
        <p:spPr>
          <a:xfrm>
            <a:off x="5701903" y="1690687"/>
            <a:ext cx="6527006" cy="4351337"/>
          </a:xfrm>
          <a:prstGeom prst="rect">
            <a:avLst/>
          </a:prstGeom>
        </p:spPr>
      </p:pic>
    </p:spTree>
    <p:extLst>
      <p:ext uri="{BB962C8B-B14F-4D97-AF65-F5344CB8AC3E}">
        <p14:creationId xmlns:p14="http://schemas.microsoft.com/office/powerpoint/2010/main" val="2878439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6A41A0-D9A3-28C0-0384-F185DEFA739E}"/>
              </a:ext>
            </a:extLst>
          </p:cNvPr>
          <p:cNvSpPr>
            <a:spLocks noGrp="1"/>
          </p:cNvSpPr>
          <p:nvPr>
            <p:ph sz="half" idx="1"/>
          </p:nvPr>
        </p:nvSpPr>
        <p:spPr>
          <a:xfrm>
            <a:off x="838199" y="928688"/>
            <a:ext cx="10463213" cy="5248275"/>
          </a:xfrm>
        </p:spPr>
        <p:txBody>
          <a:bodyPr>
            <a:normAutofit/>
          </a:bodyPr>
          <a:lstStyle/>
          <a:p>
            <a:pPr marL="0" indent="0">
              <a:buNone/>
            </a:pPr>
            <a:r>
              <a:rPr lang="en-CA" sz="3600" dirty="0"/>
              <a:t>Vancouver</a:t>
            </a:r>
          </a:p>
          <a:p>
            <a:pPr marL="0" indent="0">
              <a:buNone/>
            </a:pPr>
            <a:endParaRPr lang="en-CA" sz="800" dirty="0"/>
          </a:p>
          <a:p>
            <a:pPr marL="0" indent="0">
              <a:buNone/>
            </a:pPr>
            <a:r>
              <a:rPr lang="en-CA" dirty="0"/>
              <a:t>Permit issued if…</a:t>
            </a:r>
          </a:p>
          <a:p>
            <a:pPr>
              <a:buFontTx/>
              <a:buChar char="-"/>
            </a:pPr>
            <a:r>
              <a:rPr lang="en-CA" dirty="0"/>
              <a:t>Tree within building envelop of approved development;</a:t>
            </a:r>
          </a:p>
          <a:p>
            <a:pPr>
              <a:buFontTx/>
              <a:buChar char="-"/>
            </a:pPr>
            <a:endParaRPr lang="en-CA" sz="1000" dirty="0"/>
          </a:p>
          <a:p>
            <a:pPr>
              <a:buFontTx/>
              <a:buChar char="-"/>
            </a:pPr>
            <a:r>
              <a:rPr lang="en-CA" dirty="0"/>
              <a:t>Arborist certifies tree is dead, dying or hazardous, or is interfering with utility wires and pruning not an option</a:t>
            </a:r>
          </a:p>
          <a:p>
            <a:pPr>
              <a:buFontTx/>
              <a:buChar char="-"/>
            </a:pPr>
            <a:endParaRPr lang="en-CA" sz="1000" dirty="0"/>
          </a:p>
          <a:p>
            <a:pPr>
              <a:buFontTx/>
              <a:buChar char="-"/>
            </a:pPr>
            <a:r>
              <a:rPr lang="en-CA" dirty="0"/>
              <a:t>Plumber certifies tree interfering with sewer or drainage systems</a:t>
            </a:r>
          </a:p>
          <a:p>
            <a:pPr>
              <a:buFontTx/>
              <a:buChar char="-"/>
            </a:pPr>
            <a:endParaRPr lang="en-CA" dirty="0"/>
          </a:p>
        </p:txBody>
      </p:sp>
    </p:spTree>
    <p:extLst>
      <p:ext uri="{BB962C8B-B14F-4D97-AF65-F5344CB8AC3E}">
        <p14:creationId xmlns:p14="http://schemas.microsoft.com/office/powerpoint/2010/main" val="115953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5331B-3AF0-EBA0-7A50-7C4FCCC53F21}"/>
              </a:ext>
            </a:extLst>
          </p:cNvPr>
          <p:cNvSpPr>
            <a:spLocks noGrp="1"/>
          </p:cNvSpPr>
          <p:nvPr>
            <p:ph sz="half" idx="1"/>
          </p:nvPr>
        </p:nvSpPr>
        <p:spPr>
          <a:xfrm>
            <a:off x="838199" y="771525"/>
            <a:ext cx="9705975" cy="5405438"/>
          </a:xfrm>
        </p:spPr>
        <p:txBody>
          <a:bodyPr>
            <a:normAutofit fontScale="92500"/>
          </a:bodyPr>
          <a:lstStyle/>
          <a:p>
            <a:pPr marL="0" indent="0">
              <a:buNone/>
            </a:pPr>
            <a:r>
              <a:rPr lang="en-CA" sz="3900" dirty="0"/>
              <a:t>Toronto</a:t>
            </a:r>
          </a:p>
          <a:p>
            <a:pPr marL="0" indent="0">
              <a:buNone/>
            </a:pPr>
            <a:endParaRPr lang="en-CA" sz="1000" dirty="0"/>
          </a:p>
          <a:p>
            <a:pPr marL="0" indent="0">
              <a:buNone/>
            </a:pPr>
            <a:r>
              <a:rPr lang="en-CA" dirty="0"/>
              <a:t>Permit required to remove trees (&gt;30cm DBH)</a:t>
            </a:r>
          </a:p>
          <a:p>
            <a:pPr marL="0" indent="0">
              <a:buNone/>
            </a:pPr>
            <a:endParaRPr lang="en-CA" sz="900" dirty="0"/>
          </a:p>
          <a:p>
            <a:pPr>
              <a:buFontTx/>
              <a:buChar char="-"/>
            </a:pPr>
            <a:r>
              <a:rPr lang="en-CA" dirty="0"/>
              <a:t>Emergency work deemed by General Manager</a:t>
            </a:r>
          </a:p>
          <a:p>
            <a:pPr>
              <a:buFontTx/>
              <a:buChar char="-"/>
            </a:pPr>
            <a:endParaRPr lang="en-CA" sz="900" dirty="0"/>
          </a:p>
          <a:p>
            <a:pPr>
              <a:buFontTx/>
              <a:buChar char="-"/>
            </a:pPr>
            <a:r>
              <a:rPr lang="en-CA" dirty="0"/>
              <a:t>Permit not issued for healthy trees; environmental sensitive areas; ecological systems; designated heritage tree</a:t>
            </a:r>
          </a:p>
          <a:p>
            <a:pPr>
              <a:buFontTx/>
              <a:buChar char="-"/>
            </a:pPr>
            <a:endParaRPr lang="en-CA" sz="900" dirty="0"/>
          </a:p>
          <a:p>
            <a:pPr>
              <a:buFontTx/>
              <a:buChar char="-"/>
            </a:pPr>
            <a:r>
              <a:rPr lang="en-CA" dirty="0"/>
              <a:t>Permit issued for dead, dying or imminently hazardous trees; and trees within approved development plan area</a:t>
            </a:r>
          </a:p>
          <a:p>
            <a:pPr>
              <a:buFontTx/>
              <a:buChar char="-"/>
            </a:pPr>
            <a:endParaRPr lang="en-CA" sz="900" dirty="0"/>
          </a:p>
          <a:p>
            <a:pPr>
              <a:buFontTx/>
              <a:buChar char="-"/>
            </a:pPr>
            <a:r>
              <a:rPr lang="en-CA" dirty="0"/>
              <a:t>Permit issued for public land trees where development work approved and no reasonable alternative (and new planting required)</a:t>
            </a:r>
          </a:p>
          <a:p>
            <a:pPr>
              <a:buFontTx/>
              <a:buChar char="-"/>
            </a:pPr>
            <a:endParaRPr lang="en-CA" dirty="0"/>
          </a:p>
          <a:p>
            <a:pPr marL="0" indent="0">
              <a:buNone/>
            </a:pPr>
            <a:endParaRPr lang="en-CA" dirty="0"/>
          </a:p>
        </p:txBody>
      </p:sp>
    </p:spTree>
    <p:extLst>
      <p:ext uri="{BB962C8B-B14F-4D97-AF65-F5344CB8AC3E}">
        <p14:creationId xmlns:p14="http://schemas.microsoft.com/office/powerpoint/2010/main" val="1103107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826</Words>
  <Application>Microsoft Office PowerPoint</Application>
  <PresentationFormat>Widescreen</PresentationFormat>
  <Paragraphs>91</Paragraphs>
  <Slides>15</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Calibri Light</vt:lpstr>
      <vt:lpstr>Office Theme</vt:lpstr>
      <vt:lpstr>1_Office Theme</vt:lpstr>
      <vt:lpstr>Law  and the  Urban Forest: Protecting  City  Trees</vt:lpstr>
      <vt:lpstr>PowerPoint Presentation</vt:lpstr>
      <vt:lpstr>PowerPoint Presentation</vt:lpstr>
      <vt:lpstr>PowerPoint Presentation</vt:lpstr>
      <vt:lpstr>PowerPoint Presentation</vt:lpstr>
      <vt:lpstr>PowerPoint Presentation</vt:lpstr>
      <vt:lpstr>City Bylaws to Protect Trees</vt:lpstr>
      <vt:lpstr>PowerPoint Presentation</vt:lpstr>
      <vt:lpstr>PowerPoint Presentation</vt:lpstr>
      <vt:lpstr>PowerPoint Presentation</vt:lpstr>
      <vt:lpstr>PowerPoint Presentation</vt:lpstr>
      <vt:lpstr>On-line Myths? (statements below = 100% hogwash)</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Jamie Simpson</dc:creator>
  <cp:lastModifiedBy>Jamie Simpson</cp:lastModifiedBy>
  <cp:revision>10</cp:revision>
  <dcterms:created xsi:type="dcterms:W3CDTF">2024-10-07T19:16:57Z</dcterms:created>
  <dcterms:modified xsi:type="dcterms:W3CDTF">2024-10-08T20:54:24Z</dcterms:modified>
</cp:coreProperties>
</file>